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61" r:id="rId3"/>
    <p:sldMasterId id="2147483673" r:id="rId4"/>
    <p:sldMasterId id="2147483685" r:id="rId5"/>
  </p:sldMasterIdLst>
  <p:notesMasterIdLst>
    <p:notesMasterId r:id="rId39"/>
  </p:notesMasterIdLst>
  <p:handoutMasterIdLst>
    <p:handoutMasterId r:id="rId40"/>
  </p:handoutMasterIdLst>
  <p:sldIdLst>
    <p:sldId id="256" r:id="rId6"/>
    <p:sldId id="257" r:id="rId7"/>
    <p:sldId id="260" r:id="rId8"/>
    <p:sldId id="286" r:id="rId9"/>
    <p:sldId id="304" r:id="rId10"/>
    <p:sldId id="261" r:id="rId11"/>
    <p:sldId id="262" r:id="rId12"/>
    <p:sldId id="306" r:id="rId13"/>
    <p:sldId id="287" r:id="rId14"/>
    <p:sldId id="265" r:id="rId15"/>
    <p:sldId id="288" r:id="rId16"/>
    <p:sldId id="289" r:id="rId17"/>
    <p:sldId id="290" r:id="rId18"/>
    <p:sldId id="291" r:id="rId19"/>
    <p:sldId id="263" r:id="rId20"/>
    <p:sldId id="277" r:id="rId21"/>
    <p:sldId id="284" r:id="rId22"/>
    <p:sldId id="285" r:id="rId23"/>
    <p:sldId id="308" r:id="rId24"/>
    <p:sldId id="307" r:id="rId25"/>
    <p:sldId id="270" r:id="rId26"/>
    <p:sldId id="271" r:id="rId27"/>
    <p:sldId id="292" r:id="rId28"/>
    <p:sldId id="273" r:id="rId29"/>
    <p:sldId id="293" r:id="rId30"/>
    <p:sldId id="294" r:id="rId31"/>
    <p:sldId id="295" r:id="rId32"/>
    <p:sldId id="296" r:id="rId33"/>
    <p:sldId id="297" r:id="rId34"/>
    <p:sldId id="298" r:id="rId35"/>
    <p:sldId id="300" r:id="rId36"/>
    <p:sldId id="299" r:id="rId37"/>
    <p:sldId id="301" r:id="rId38"/>
  </p:sldIdLst>
  <p:sldSz cx="12188825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79" userDrawn="1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yle, Emily P.,M.D." initials="HEP" lastIdx="7" clrIdx="0">
    <p:extLst/>
  </p:cmAuthor>
  <p:cmAuthor id="2" name="Martey, Emily Barbara" initials="MEB" lastIdx="2" clrIdx="1">
    <p:extLst/>
  </p:cmAuthor>
  <p:cmAuthor id="3" name="Walensky, Rochelle,M.D.,M.P.H." initials="WR" lastIdx="6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428A"/>
    <a:srgbClr val="0045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88" autoAdjust="0"/>
    <p:restoredTop sz="94660"/>
  </p:normalViewPr>
  <p:slideViewPr>
    <p:cSldViewPr>
      <p:cViewPr>
        <p:scale>
          <a:sx n="50" d="100"/>
          <a:sy n="50" d="100"/>
        </p:scale>
        <p:origin x="-2192" y="-784"/>
      </p:cViewPr>
      <p:guideLst>
        <p:guide orient="horz" pos="2160"/>
        <p:guide pos="2879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3510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commentAuthors" Target="commentAuthors.xml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266322108569"/>
          <c:y val="0.0375103916008106"/>
          <c:w val="0.787570405136349"/>
          <c:h val="0.7306478806978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'hiv scale up'!$B$2</c:f>
              <c:strCache>
                <c:ptCount val="1"/>
                <c:pt idx="0">
                  <c:v>HIV treatment coverage (all ages)</c:v>
                </c:pt>
              </c:strCache>
            </c:strRef>
          </c:tx>
          <c:spPr>
            <a:solidFill>
              <a:srgbClr val="AEF8DF"/>
            </a:solidFill>
            <a:ln>
              <a:noFill/>
            </a:ln>
            <a:effectLst/>
          </c:spPr>
          <c:invertIfNegative val="0"/>
          <c:cat>
            <c:numRef>
              <c:f>'hiv scale up'!$A$3:$A$19</c:f>
              <c:numCache>
                <c:formatCode>General</c:formatCode>
                <c:ptCount val="17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  <c:pt idx="14">
                  <c:v>2014.0</c:v>
                </c:pt>
                <c:pt idx="15">
                  <c:v>2015.0</c:v>
                </c:pt>
                <c:pt idx="16">
                  <c:v>2016.0</c:v>
                </c:pt>
              </c:numCache>
            </c:numRef>
          </c:cat>
          <c:val>
            <c:numRef>
              <c:f>'hiv scale up'!$B$3:$B$19</c:f>
              <c:numCache>
                <c:formatCode>0.00</c:formatCode>
                <c:ptCount val="17"/>
                <c:pt idx="0">
                  <c:v>2.0</c:v>
                </c:pt>
                <c:pt idx="1">
                  <c:v>3.0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7.0</c:v>
                </c:pt>
                <c:pt idx="6">
                  <c:v>9.0</c:v>
                </c:pt>
                <c:pt idx="7">
                  <c:v>12.0</c:v>
                </c:pt>
                <c:pt idx="8">
                  <c:v>15.0</c:v>
                </c:pt>
                <c:pt idx="9">
                  <c:v>19.0</c:v>
                </c:pt>
                <c:pt idx="10">
                  <c:v>23.0</c:v>
                </c:pt>
                <c:pt idx="11">
                  <c:v>28.0</c:v>
                </c:pt>
                <c:pt idx="12">
                  <c:v>33.0</c:v>
                </c:pt>
                <c:pt idx="13">
                  <c:v>38.0</c:v>
                </c:pt>
                <c:pt idx="14">
                  <c:v>43.0</c:v>
                </c:pt>
                <c:pt idx="15">
                  <c:v>47.0</c:v>
                </c:pt>
                <c:pt idx="16">
                  <c:v>53.0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52D-443C-86CF-34CF7D5C06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5065784"/>
        <c:axId val="2122500696"/>
      </c:barChart>
      <c:lineChart>
        <c:grouping val="standard"/>
        <c:varyColors val="0"/>
        <c:ser>
          <c:idx val="1"/>
          <c:order val="1"/>
          <c:tx>
            <c:strRef>
              <c:f>'hiv scale up'!$C$2</c:f>
              <c:strCache>
                <c:ptCount val="1"/>
                <c:pt idx="0">
                  <c:v>AIDS-related deaths (all ages)</c:v>
                </c:pt>
              </c:strCache>
            </c:strRef>
          </c:tx>
          <c:spPr>
            <a:ln w="63500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'hiv scale up'!$A$3:$A$19</c:f>
              <c:numCache>
                <c:formatCode>General</c:formatCode>
                <c:ptCount val="17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  <c:pt idx="14">
                  <c:v>2014.0</c:v>
                </c:pt>
                <c:pt idx="15">
                  <c:v>2015.0</c:v>
                </c:pt>
                <c:pt idx="16">
                  <c:v>2016.0</c:v>
                </c:pt>
              </c:numCache>
            </c:numRef>
          </c:cat>
          <c:val>
            <c:numRef>
              <c:f>'hiv scale up'!$C$3:$C$19</c:f>
              <c:numCache>
                <c:formatCode>General</c:formatCode>
                <c:ptCount val="17"/>
                <c:pt idx="0">
                  <c:v>1.5012E6</c:v>
                </c:pt>
                <c:pt idx="1">
                  <c:v>1.63286E6</c:v>
                </c:pt>
                <c:pt idx="2">
                  <c:v>1.75431E6</c:v>
                </c:pt>
                <c:pt idx="3">
                  <c:v>1.86023E6</c:v>
                </c:pt>
                <c:pt idx="4">
                  <c:v>1.93299E6</c:v>
                </c:pt>
                <c:pt idx="5">
                  <c:v>1.94224E6</c:v>
                </c:pt>
                <c:pt idx="6">
                  <c:v>1.90096E6</c:v>
                </c:pt>
                <c:pt idx="7">
                  <c:v>1.82105E6</c:v>
                </c:pt>
                <c:pt idx="8">
                  <c:v>1.69626E6</c:v>
                </c:pt>
                <c:pt idx="9">
                  <c:v>1.57811E6</c:v>
                </c:pt>
                <c:pt idx="10">
                  <c:v>1.4751E6</c:v>
                </c:pt>
                <c:pt idx="11">
                  <c:v>1.38807E6</c:v>
                </c:pt>
                <c:pt idx="12">
                  <c:v>1.30149E6</c:v>
                </c:pt>
                <c:pt idx="13">
                  <c:v>1.21026E6</c:v>
                </c:pt>
                <c:pt idx="14">
                  <c:v>1.12891E6</c:v>
                </c:pt>
                <c:pt idx="15">
                  <c:v>1.0602E6</c:v>
                </c:pt>
                <c:pt idx="16">
                  <c:v>1.00877E6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52D-443C-86CF-34CF7D5C06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9729448"/>
        <c:axId val="2099292392"/>
      </c:lineChart>
      <c:valAx>
        <c:axId val="2099292392"/>
        <c:scaling>
          <c:orientation val="minMax"/>
          <c:max val="3.0E6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Number</a:t>
                </a:r>
                <a:r>
                  <a:rPr lang="en-US" sz="1800" baseline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of AIDS-related deaths (million)</a:t>
                </a:r>
                <a:endParaRPr lang="en-US" sz="1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99729448"/>
        <c:crosses val="max"/>
        <c:crossBetween val="between"/>
        <c:majorUnit val="1.0E6"/>
        <c:dispUnits>
          <c:builtInUnit val="millions"/>
        </c:dispUnits>
      </c:valAx>
      <c:catAx>
        <c:axId val="2099729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198000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99292392"/>
        <c:crosses val="autoZero"/>
        <c:auto val="1"/>
        <c:lblAlgn val="ctr"/>
        <c:lblOffset val="100"/>
        <c:noMultiLvlLbl val="0"/>
      </c:catAx>
      <c:valAx>
        <c:axId val="212250069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Antiretroviral therapy coverage (%)</a:t>
                </a:r>
              </a:p>
            </c:rich>
          </c:tx>
          <c:layout>
            <c:manualLayout>
              <c:xMode val="edge"/>
              <c:yMode val="edge"/>
              <c:x val="0.0344953315261822"/>
              <c:y val="0.010788941335131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05065784"/>
        <c:crosses val="autoZero"/>
        <c:crossBetween val="between"/>
      </c:valAx>
      <c:catAx>
        <c:axId val="21050657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225006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40964C5-C36C-4FA5-9B28-4A97B4683801}" type="datetimeFigureOut">
              <a:rPr lang="en-US" smtClean="0"/>
              <a:t>7/23/18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8CB7607-F3BB-46AD-A010-5137A4D16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530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A77E7E-3FA4-4A32-AAEB-7462FCF276EC}" type="datetimeFigureOut">
              <a:rPr lang="en-US" smtClean="0"/>
              <a:t>7/23/18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1DEA8-7F07-4BB3-A435-4903D83F6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407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1DEA8-7F07-4BB3-A435-4903D83F676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916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1DEA8-7F07-4BB3-A435-4903D83F676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5181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1DEA8-7F07-4BB3-A435-4903D83F676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7972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1DEA8-7F07-4BB3-A435-4903D83F676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623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1DEA8-7F07-4BB3-A435-4903D83F676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3716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1DEA8-7F07-4BB3-A435-4903D83F676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4798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1DEA8-7F07-4BB3-A435-4903D83F676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2971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1DEA8-7F07-4BB3-A435-4903D83F676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6227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1DEA8-7F07-4BB3-A435-4903D83F676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4537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1DEA8-7F07-4BB3-A435-4903D83F676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4002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1DEA8-7F07-4BB3-A435-4903D83F676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02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Scaling up HIV treatment and prevention has been a major priority of research, implementation, and policy</a:t>
            </a:r>
          </a:p>
          <a:p>
            <a:pPr lvl="1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Investments in testing, linkage, treatment, and retention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1DEA8-7F07-4BB3-A435-4903D83F676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6077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1DEA8-7F07-4BB3-A435-4903D83F676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1674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1DEA8-7F07-4BB3-A435-4903D83F676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44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Since 2008, international funding has plateaued</a:t>
            </a:r>
          </a:p>
          <a:p>
            <a:pPr lvl="1"/>
            <a:r>
              <a:rPr lang="en-US" sz="3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Providers and policy-makers have been asked to achieve better clinical outcomes with fewer available dollars for more people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1DEA8-7F07-4BB3-A435-4903D83F676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4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221E38-4661-4D0D-9071-F32A3139DE21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46330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1DEA8-7F07-4BB3-A435-4903D83F676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511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1DEA8-7F07-4BB3-A435-4903D83F676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103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1DEA8-7F07-4BB3-A435-4903D83F676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86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1DEA8-7F07-4BB3-A435-4903D83F676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4010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1DEA8-7F07-4BB3-A435-4903D83F676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307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>
            <a:lvl1pPr>
              <a:defRPr>
                <a:solidFill>
                  <a:srgbClr val="1E428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50923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CADF7-B54C-478B-A91E-BABCB30D5E5D}" type="datetimeFigureOut">
              <a:rPr lang="en-US" smtClean="0"/>
              <a:t>7/23/18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5F84-89B0-40AF-94F2-6B1BCC2B5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080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CADF7-B54C-478B-A91E-BABCB30D5E5D}" type="datetimeFigureOut">
              <a:rPr lang="en-US" smtClean="0"/>
              <a:t>7/23/18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5F84-89B0-40AF-94F2-6B1BCC2B5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369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2142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CADF7-B54C-478B-A91E-BABCB30D5E5D}" type="datetimeFigureOut">
              <a:rPr lang="en-US" smtClean="0"/>
              <a:t>7/23/18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5F84-89B0-40AF-94F2-6B1BCC2B5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7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0038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60487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E590C-7C58-431D-88EE-7CE9F23108DF}" type="datetimeFigureOut">
              <a:rPr lang="en-US" smtClean="0"/>
              <a:t>7/23/18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408F-9211-4657-A917-27084F629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07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79213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30223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07901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93781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52057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E590C-7C58-431D-88EE-7CE9F23108DF}" type="datetimeFigureOut">
              <a:rPr lang="en-US" smtClean="0"/>
              <a:t>7/23/18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408F-9211-4657-A917-27084F629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4281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E590C-7C58-431D-88EE-7CE9F23108DF}" type="datetimeFigureOut">
              <a:rPr lang="en-US" smtClean="0"/>
              <a:t>7/23/18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408F-9211-4657-A917-27084F629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009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E590C-7C58-431D-88EE-7CE9F23108DF}" type="datetimeFigureOut">
              <a:rPr lang="en-US" smtClean="0"/>
              <a:t>7/23/18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408F-9211-4657-A917-27084F629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7067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E590C-7C58-431D-88EE-7CE9F23108DF}" type="datetimeFigureOut">
              <a:rPr lang="en-US" smtClean="0"/>
              <a:t>7/23/18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408F-9211-4657-A917-27084F629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0064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97438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12065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83665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899293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91BA2-F9AB-48B9-9682-E1B2422A6A33}" type="datetimeFigureOut">
              <a:rPr lang="en-US" smtClean="0"/>
              <a:t>7/23/18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887BD-5790-485D-B2E6-F5D7E7654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40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69460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91BA2-F9AB-48B9-9682-E1B2422A6A33}" type="datetimeFigureOut">
              <a:rPr lang="en-US" smtClean="0"/>
              <a:t>7/23/18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887BD-5790-485D-B2E6-F5D7E7654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5644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91BA2-F9AB-48B9-9682-E1B2422A6A33}" type="datetimeFigureOut">
              <a:rPr lang="en-US" smtClean="0"/>
              <a:t>7/23/18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887BD-5790-485D-B2E6-F5D7E7654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4558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53594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178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5B462AEA-7B47-4720-A855-F3BC2D189930}" type="datetimeFigureOut">
              <a:rPr lang="en-US" smtClean="0"/>
              <a:t>7/23/18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455879BB-0E0B-4EE3-BBD9-E45234CF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97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94680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5207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8489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CADF7-B54C-478B-A91E-BABCB30D5E5D}" type="datetimeFigureOut">
              <a:rPr lang="en-US" smtClean="0"/>
              <a:t>7/23/18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5F84-89B0-40AF-94F2-6B1BCC2B5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95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CADF7-B54C-478B-A91E-BABCB30D5E5D}" type="datetimeFigureOut">
              <a:rPr lang="en-US" smtClean="0"/>
              <a:t>7/23/18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5F84-89B0-40AF-94F2-6B1BCC2B5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27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Relationship Id="rId9" Type="http://schemas.openxmlformats.org/officeDocument/2006/relationships/theme" Target="../theme/theme3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4.xml"/><Relationship Id="rId10" Type="http://schemas.openxmlformats.org/officeDocument/2006/relationships/theme" Target="../theme/theme4.xml"/><Relationship Id="rId11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theme" Target="../theme/theme5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4A419-5518-42C3-8089-5DDCCE7750E1}" type="datetimeFigureOut">
              <a:rPr lang="en-US" smtClean="0"/>
              <a:t>7/23/18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3604C-2049-450E-ACEF-0A00017CA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134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1E428A"/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1E428A"/>
          </a:solidFill>
          <a:latin typeface="Garamond" panose="02020404030301010803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1E428A"/>
          </a:solidFill>
          <a:latin typeface="Garamond" panose="020204040303010108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1E428A"/>
          </a:solidFill>
          <a:latin typeface="Garamond" panose="020204040303010108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1E428A"/>
          </a:solidFill>
          <a:latin typeface="Garamond" panose="02020404030301010803" pitchFamily="18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rgbClr val="004582"/>
          </a:solidFill>
          <a:latin typeface="Garamond" panose="020204040303010108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274638"/>
            <a:ext cx="12188825" cy="1096962"/>
          </a:xfrm>
          <a:prstGeom prst="rect">
            <a:avLst/>
          </a:prstGeom>
          <a:solidFill>
            <a:srgbClr val="1E4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1588" y="6477000"/>
            <a:ext cx="12188825" cy="381000"/>
          </a:xfrm>
          <a:prstGeom prst="rect">
            <a:avLst/>
          </a:prstGeom>
          <a:solidFill>
            <a:srgbClr val="1E4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Transition and Sustainability: Lessons, Questions and Priorities</a:t>
            </a:r>
          </a:p>
        </p:txBody>
      </p:sp>
    </p:spTree>
    <p:extLst>
      <p:ext uri="{BB962C8B-B14F-4D97-AF65-F5344CB8AC3E}">
        <p14:creationId xmlns:p14="http://schemas.microsoft.com/office/powerpoint/2010/main" val="767415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55" r:id="rId3"/>
    <p:sldLayoutId id="2147483656" r:id="rId4"/>
    <p:sldLayoutId id="2147483658" r:id="rId5"/>
    <p:sldLayoutId id="2147483660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1E428A"/>
          </a:solidFill>
          <a:latin typeface="Garamond" panose="02020404030301010803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1E428A"/>
          </a:solidFill>
          <a:latin typeface="Garamond" panose="020204040303010108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1E428A"/>
          </a:solidFill>
          <a:latin typeface="Garamond" panose="020204040303010108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1E428A"/>
          </a:solidFill>
          <a:latin typeface="Garamond" panose="020204040303010108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1E428A"/>
          </a:solidFill>
          <a:latin typeface="Garamond" panose="020204040303010108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CADF7-B54C-478B-A91E-BABCB30D5E5D}" type="datetimeFigureOut">
              <a:rPr lang="en-US" smtClean="0"/>
              <a:t>7/23/18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85F84-89B0-40AF-94F2-6B1BCC2B5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16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1E428A"/>
          </a:solidFill>
          <a:latin typeface="Garamond" panose="02020404030301010803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1E428A"/>
          </a:solidFill>
          <a:latin typeface="Garamond" panose="020204040303010108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1E428A"/>
          </a:solidFill>
          <a:latin typeface="Garamond" panose="020204040303010108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1E428A"/>
          </a:solidFill>
          <a:latin typeface="Garamond" panose="020204040303010108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1E428A"/>
          </a:solidFill>
          <a:latin typeface="Garamond" panose="020204040303010108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E590C-7C58-431D-88EE-7CE9F23108DF}" type="datetimeFigureOut">
              <a:rPr lang="en-US" smtClean="0"/>
              <a:t>7/23/18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3408F-9211-4657-A917-27084F62938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622" y="5990116"/>
            <a:ext cx="2612482" cy="76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01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1E428A"/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1E428A"/>
          </a:solidFill>
          <a:latin typeface="Garamond" panose="02020404030301010803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1E428A"/>
          </a:solidFill>
          <a:latin typeface="Garamond" panose="020204040303010108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1E428A"/>
          </a:solidFill>
          <a:latin typeface="Garamond" panose="020204040303010108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1E428A"/>
          </a:solidFill>
          <a:latin typeface="Garamond" panose="020204040303010108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1E428A"/>
          </a:solidFill>
          <a:latin typeface="Garamond" panose="020204040303010108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91BA2-F9AB-48B9-9682-E1B2422A6A33}" type="datetimeFigureOut">
              <a:rPr lang="en-US" smtClean="0"/>
              <a:t>7/23/18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887BD-5790-485D-B2E6-F5D7E7654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87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1E428A"/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1E428A"/>
          </a:solidFill>
          <a:latin typeface="Garamond" panose="02020404030301010803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1E428A"/>
          </a:solidFill>
          <a:latin typeface="Garamond" panose="020204040303010108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1E428A"/>
          </a:solidFill>
          <a:latin typeface="Garamond" panose="020204040303010108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1E428A"/>
          </a:solidFill>
          <a:latin typeface="Garamond" panose="020204040303010108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1E428A"/>
          </a:solidFill>
          <a:latin typeface="Garamond" panose="020204040303010108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9412" y="1981200"/>
            <a:ext cx="11582400" cy="1470025"/>
          </a:xfrm>
        </p:spPr>
        <p:txBody>
          <a:bodyPr>
            <a:normAutofit fontScale="90000"/>
          </a:bodyPr>
          <a:lstStyle/>
          <a:p>
            <a:r>
              <a:rPr lang="en-US" sz="5300" b="1" dirty="0">
                <a:latin typeface="Calibri" panose="020F0502020204030204" pitchFamily="34" charset="0"/>
              </a:rPr>
              <a:t>Do Less Harm: </a:t>
            </a:r>
            <a:r>
              <a:rPr lang="en-US" b="1" dirty="0">
                <a:latin typeface="Calibri" panose="020F0502020204030204" pitchFamily="34" charset="0"/>
              </a:rPr>
              <a:t/>
            </a:r>
            <a:br>
              <a:rPr lang="en-US" b="1" dirty="0">
                <a:latin typeface="Calibri" panose="020F0502020204030204" pitchFamily="34" charset="0"/>
              </a:rPr>
            </a:br>
            <a:r>
              <a:rPr lang="en-US" sz="4000" b="1" dirty="0">
                <a:latin typeface="Calibri" panose="020F0502020204030204" pitchFamily="34" charset="0"/>
              </a:rPr>
              <a:t>Evaluation of Programmatic Options </a:t>
            </a:r>
            <a:br>
              <a:rPr lang="en-US" sz="4000" b="1" dirty="0">
                <a:latin typeface="Calibri" panose="020F0502020204030204" pitchFamily="34" charset="0"/>
              </a:rPr>
            </a:br>
            <a:r>
              <a:rPr lang="en-US" sz="4000" b="1" dirty="0">
                <a:latin typeface="Calibri" panose="020F0502020204030204" pitchFamily="34" charset="0"/>
              </a:rPr>
              <a:t>in the Face of Reduced Foreign Aid</a:t>
            </a:r>
            <a:endParaRPr lang="en-US" sz="4000" dirty="0">
              <a:solidFill>
                <a:srgbClr val="1E428A"/>
              </a:solidFill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3412" y="3657600"/>
            <a:ext cx="8532178" cy="1752600"/>
          </a:xfrm>
        </p:spPr>
        <p:txBody>
          <a:bodyPr>
            <a:normAutofit fontScale="25000" lnSpcReduction="20000"/>
          </a:bodyPr>
          <a:lstStyle/>
          <a:p>
            <a:endParaRPr lang="en-US" sz="11200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sz="11200" dirty="0" smtClean="0">
                <a:solidFill>
                  <a:schemeClr val="tx1"/>
                </a:solidFill>
                <a:latin typeface="+mj-lt"/>
              </a:rPr>
              <a:t>Emily </a:t>
            </a:r>
            <a:r>
              <a:rPr lang="en-US" sz="11200" dirty="0">
                <a:solidFill>
                  <a:schemeClr val="tx1"/>
                </a:solidFill>
                <a:latin typeface="+mj-lt"/>
              </a:rPr>
              <a:t>Hyle, MD </a:t>
            </a:r>
            <a:r>
              <a:rPr lang="en-US" sz="11200" dirty="0" smtClean="0">
                <a:solidFill>
                  <a:schemeClr val="tx1"/>
                </a:solidFill>
                <a:latin typeface="+mj-lt"/>
              </a:rPr>
              <a:t>MSc</a:t>
            </a:r>
            <a:endParaRPr lang="en-US" sz="11200" dirty="0">
              <a:solidFill>
                <a:schemeClr val="tx1"/>
              </a:solidFill>
              <a:latin typeface="+mj-lt"/>
            </a:endParaRPr>
          </a:p>
          <a:p>
            <a:r>
              <a:rPr lang="en-US" sz="9600" dirty="0">
                <a:solidFill>
                  <a:schemeClr val="tx1"/>
                </a:solidFill>
                <a:latin typeface="+mj-lt"/>
              </a:rPr>
              <a:t>Division of Infectious Diseases</a:t>
            </a:r>
          </a:p>
          <a:p>
            <a:r>
              <a:rPr lang="en-US" sz="9600" dirty="0">
                <a:solidFill>
                  <a:schemeClr val="tx1"/>
                </a:solidFill>
                <a:latin typeface="+mj-lt"/>
              </a:rPr>
              <a:t>Massachusetts General Hospital</a:t>
            </a:r>
          </a:p>
          <a:p>
            <a:r>
              <a:rPr lang="en-US" sz="9600" dirty="0" smtClean="0">
                <a:solidFill>
                  <a:schemeClr val="tx1"/>
                </a:solidFill>
                <a:latin typeface="+mj-lt"/>
              </a:rPr>
              <a:t>Harvard </a:t>
            </a:r>
            <a:r>
              <a:rPr lang="en-US" sz="9600" dirty="0">
                <a:solidFill>
                  <a:schemeClr val="tx1"/>
                </a:solidFill>
                <a:latin typeface="+mj-lt"/>
              </a:rPr>
              <a:t>Medical School</a:t>
            </a:r>
          </a:p>
          <a:p>
            <a:endParaRPr lang="en-US" sz="9600" dirty="0">
              <a:solidFill>
                <a:schemeClr val="tx1"/>
              </a:solidFill>
              <a:latin typeface="+mj-lt"/>
            </a:endParaRPr>
          </a:p>
          <a:p>
            <a:endParaRPr lang="en-US" sz="8000" dirty="0">
              <a:solidFill>
                <a:schemeClr val="tx1"/>
              </a:solidFill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n-US" sz="8800" dirty="0">
                <a:solidFill>
                  <a:schemeClr val="tx1"/>
                </a:solidFill>
                <a:latin typeface="+mj-lt"/>
                <a:cs typeface="Arial" pitchFamily="34" charset="0"/>
              </a:rPr>
              <a:t>Supported by </a:t>
            </a:r>
            <a:r>
              <a:rPr lang="en-US" sz="8800" dirty="0">
                <a:solidFill>
                  <a:schemeClr val="tx1"/>
                </a:solidFill>
                <a:latin typeface="+mj-lt"/>
                <a:ea typeface="Arial" charset="0"/>
                <a:cs typeface="Arial" panose="020B0604020202020204" pitchFamily="34" charset="0"/>
              </a:rPr>
              <a:t>NIH (</a:t>
            </a:r>
            <a:r>
              <a:rPr lang="en-US" sz="8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K01 HL123349</a:t>
            </a:r>
            <a:r>
              <a:rPr lang="en-US" sz="8800" dirty="0">
                <a:solidFill>
                  <a:schemeClr val="tx1"/>
                </a:solidFill>
                <a:latin typeface="+mj-lt"/>
                <a:ea typeface="Arial" charset="0"/>
                <a:cs typeface="Arial" panose="020B0604020202020204" pitchFamily="34" charset="0"/>
              </a:rPr>
              <a:t>)</a:t>
            </a:r>
          </a:p>
          <a:p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88825" cy="609600"/>
          </a:xfrm>
          <a:prstGeom prst="rect">
            <a:avLst/>
          </a:prstGeom>
          <a:solidFill>
            <a:srgbClr val="1E4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FF00"/>
                </a:solidFill>
              </a:rPr>
              <a:t>Transition and Sustainability: Lessons, Questions and Priorities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012" y="5943600"/>
            <a:ext cx="2209800" cy="72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770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South Africa: Projected Outcomes at 10 Years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B2F7FD41-D35F-4C0A-BF89-5CD17613CE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524743"/>
              </p:ext>
            </p:extLst>
          </p:nvPr>
        </p:nvGraphicFramePr>
        <p:xfrm>
          <a:off x="608012" y="1600200"/>
          <a:ext cx="11277598" cy="4114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45932">
                  <a:extLst>
                    <a:ext uri="{9D8B030D-6E8A-4147-A177-3AD203B41FA5}">
                      <a16:colId xmlns:a16="http://schemas.microsoft.com/office/drawing/2014/main" xmlns="" val="4292242749"/>
                    </a:ext>
                  </a:extLst>
                </a:gridCol>
                <a:gridCol w="261491">
                  <a:extLst>
                    <a:ext uri="{9D8B030D-6E8A-4147-A177-3AD203B41FA5}">
                      <a16:colId xmlns:a16="http://schemas.microsoft.com/office/drawing/2014/main" xmlns="" val="1676786124"/>
                    </a:ext>
                  </a:extLst>
                </a:gridCol>
                <a:gridCol w="2427816">
                  <a:extLst>
                    <a:ext uri="{9D8B030D-6E8A-4147-A177-3AD203B41FA5}">
                      <a16:colId xmlns:a16="http://schemas.microsoft.com/office/drawing/2014/main" xmlns="" val="2245201021"/>
                    </a:ext>
                  </a:extLst>
                </a:gridCol>
                <a:gridCol w="2244642">
                  <a:extLst>
                    <a:ext uri="{9D8B030D-6E8A-4147-A177-3AD203B41FA5}">
                      <a16:colId xmlns:a16="http://schemas.microsoft.com/office/drawing/2014/main" xmlns="" val="2445315379"/>
                    </a:ext>
                  </a:extLst>
                </a:gridCol>
                <a:gridCol w="2897717">
                  <a:extLst>
                    <a:ext uri="{9D8B030D-6E8A-4147-A177-3AD203B41FA5}">
                      <a16:colId xmlns:a16="http://schemas.microsoft.com/office/drawing/2014/main" xmlns="" val="22369172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2400" b="1" dirty="0"/>
                        <a:t>Strategy</a:t>
                      </a:r>
                      <a:endParaRPr lang="en-US" sz="2400" b="1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Transmissions (n)</a:t>
                      </a:r>
                      <a:endParaRPr lang="en-US" sz="2400" b="1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Deaths (n)</a:t>
                      </a:r>
                      <a:endParaRPr lang="en-US" sz="2400" b="1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Budget ($ million)</a:t>
                      </a:r>
                      <a:endParaRPr lang="en-US" sz="2400" b="1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3879696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2400" dirty="0"/>
                        <a:t>Current Scale Up</a:t>
                      </a:r>
                      <a:endParaRPr lang="en-US" sz="2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3,240,000</a:t>
                      </a:r>
                      <a:endParaRPr lang="en-US" sz="2400" b="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4,258,000</a:t>
                      </a:r>
                      <a:endParaRPr lang="en-US" sz="2400" b="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32,180 </a:t>
                      </a:r>
                      <a:endParaRPr lang="en-US" sz="2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71293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endParaRPr 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33603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2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68751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2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80677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2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04729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2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69482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2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33841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2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9184976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9E018D8-3B60-40B4-A6D8-9F01DC7CC8D0}"/>
              </a:ext>
            </a:extLst>
          </p:cNvPr>
          <p:cNvSpPr txBox="1"/>
          <p:nvPr/>
        </p:nvSpPr>
        <p:spPr>
          <a:xfrm>
            <a:off x="455611" y="6126164"/>
            <a:ext cx="5638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Walensky </a:t>
            </a:r>
            <a:r>
              <a:rPr lang="en-US" i="1" dirty="0"/>
              <a:t>et al</a:t>
            </a:r>
            <a:r>
              <a:rPr lang="en-US" dirty="0"/>
              <a:t> Ann </a:t>
            </a:r>
            <a:r>
              <a:rPr lang="en-US" dirty="0" err="1"/>
              <a:t>Int</a:t>
            </a:r>
            <a:r>
              <a:rPr lang="en-US" dirty="0"/>
              <a:t> Med 2017</a:t>
            </a:r>
          </a:p>
        </p:txBody>
      </p:sp>
    </p:spTree>
    <p:extLst>
      <p:ext uri="{BB962C8B-B14F-4D97-AF65-F5344CB8AC3E}">
        <p14:creationId xmlns:p14="http://schemas.microsoft.com/office/powerpoint/2010/main" val="3188688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South Africa: Projected Outcomes at 10 Years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B2F7FD41-D35F-4C0A-BF89-5CD17613CE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074395"/>
              </p:ext>
            </p:extLst>
          </p:nvPr>
        </p:nvGraphicFramePr>
        <p:xfrm>
          <a:off x="608013" y="1600200"/>
          <a:ext cx="11274553" cy="4480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45001">
                  <a:extLst>
                    <a:ext uri="{9D8B030D-6E8A-4147-A177-3AD203B41FA5}">
                      <a16:colId xmlns:a16="http://schemas.microsoft.com/office/drawing/2014/main" xmlns="" val="4292242749"/>
                    </a:ext>
                  </a:extLst>
                </a:gridCol>
                <a:gridCol w="261421">
                  <a:extLst>
                    <a:ext uri="{9D8B030D-6E8A-4147-A177-3AD203B41FA5}">
                      <a16:colId xmlns:a16="http://schemas.microsoft.com/office/drawing/2014/main" xmlns="" val="1676786124"/>
                    </a:ext>
                  </a:extLst>
                </a:gridCol>
                <a:gridCol w="2427161">
                  <a:extLst>
                    <a:ext uri="{9D8B030D-6E8A-4147-A177-3AD203B41FA5}">
                      <a16:colId xmlns:a16="http://schemas.microsoft.com/office/drawing/2014/main" xmlns="" val="2245201021"/>
                    </a:ext>
                  </a:extLst>
                </a:gridCol>
                <a:gridCol w="2244035">
                  <a:extLst>
                    <a:ext uri="{9D8B030D-6E8A-4147-A177-3AD203B41FA5}">
                      <a16:colId xmlns:a16="http://schemas.microsoft.com/office/drawing/2014/main" xmlns="" val="2445315379"/>
                    </a:ext>
                  </a:extLst>
                </a:gridCol>
                <a:gridCol w="2896935">
                  <a:extLst>
                    <a:ext uri="{9D8B030D-6E8A-4147-A177-3AD203B41FA5}">
                      <a16:colId xmlns:a16="http://schemas.microsoft.com/office/drawing/2014/main" xmlns="" val="22369172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2400" b="1" dirty="0"/>
                        <a:t>Strategy</a:t>
                      </a:r>
                      <a:endParaRPr lang="en-US" sz="2400" b="1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Transmissions (n)</a:t>
                      </a:r>
                      <a:endParaRPr lang="en-US" sz="2400" b="1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Deaths (n)</a:t>
                      </a:r>
                      <a:endParaRPr lang="en-US" sz="2400" b="1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Budget ($ million)</a:t>
                      </a:r>
                      <a:endParaRPr lang="en-US" sz="2400" b="1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3879696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2400" dirty="0"/>
                        <a:t>Current Scale Up</a:t>
                      </a:r>
                      <a:endParaRPr lang="en-US" sz="2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3,240,000</a:t>
                      </a:r>
                      <a:endParaRPr lang="en-US" sz="2400" b="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4,258,000</a:t>
                      </a:r>
                      <a:endParaRPr lang="en-US" sz="2400" b="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32,180 </a:t>
                      </a:r>
                      <a:endParaRPr lang="en-US" sz="2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71293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endParaRPr 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  <a:cs typeface="Arial" panose="020B0604020202020204" pitchFamily="34" charset="0"/>
                        </a:rPr>
                        <a:t>Additional Transmissions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Additional Deaths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  <a:cs typeface="Arial" panose="020B0604020202020204" pitchFamily="34" charset="0"/>
                        </a:rPr>
                        <a:t>Budget Savings</a:t>
                      </a:r>
                    </a:p>
                    <a:p>
                      <a:pPr algn="ctr"/>
                      <a:r>
                        <a:rPr lang="en-US" sz="2400" dirty="0">
                          <a:latin typeface="+mj-lt"/>
                          <a:cs typeface="Arial" panose="020B0604020202020204" pitchFamily="34" charset="0"/>
                        </a:rPr>
                        <a:t>($ million (%))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33603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1. No New ART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630,000</a:t>
                      </a:r>
                      <a:endParaRPr lang="en-US" sz="2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1,664,000</a:t>
                      </a:r>
                      <a:endParaRPr lang="en-US" sz="2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7,740 (24%)</a:t>
                      </a:r>
                      <a:endParaRPr lang="en-US" sz="2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68751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2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80677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2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04729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2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69482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2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33841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2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9184976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C844A71-5F62-4071-A24E-7B25AE4F9F4B}"/>
              </a:ext>
            </a:extLst>
          </p:cNvPr>
          <p:cNvSpPr txBox="1"/>
          <p:nvPr/>
        </p:nvSpPr>
        <p:spPr>
          <a:xfrm>
            <a:off x="455611" y="6126164"/>
            <a:ext cx="5638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Walensky </a:t>
            </a:r>
            <a:r>
              <a:rPr lang="en-US" i="1" dirty="0"/>
              <a:t>et al</a:t>
            </a:r>
            <a:r>
              <a:rPr lang="en-US" dirty="0"/>
              <a:t> Ann </a:t>
            </a:r>
            <a:r>
              <a:rPr lang="en-US" dirty="0" err="1"/>
              <a:t>Int</a:t>
            </a:r>
            <a:r>
              <a:rPr lang="en-US" dirty="0"/>
              <a:t> Med 2017</a:t>
            </a:r>
          </a:p>
        </p:txBody>
      </p:sp>
    </p:spTree>
    <p:extLst>
      <p:ext uri="{BB962C8B-B14F-4D97-AF65-F5344CB8AC3E}">
        <p14:creationId xmlns:p14="http://schemas.microsoft.com/office/powerpoint/2010/main" val="2220802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South Africa: Projected Outcomes at 10 Years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B2F7FD41-D35F-4C0A-BF89-5CD17613CE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839894"/>
              </p:ext>
            </p:extLst>
          </p:nvPr>
        </p:nvGraphicFramePr>
        <p:xfrm>
          <a:off x="608013" y="1600200"/>
          <a:ext cx="11274553" cy="4480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45001">
                  <a:extLst>
                    <a:ext uri="{9D8B030D-6E8A-4147-A177-3AD203B41FA5}">
                      <a16:colId xmlns:a16="http://schemas.microsoft.com/office/drawing/2014/main" xmlns="" val="4292242749"/>
                    </a:ext>
                  </a:extLst>
                </a:gridCol>
                <a:gridCol w="261421">
                  <a:extLst>
                    <a:ext uri="{9D8B030D-6E8A-4147-A177-3AD203B41FA5}">
                      <a16:colId xmlns:a16="http://schemas.microsoft.com/office/drawing/2014/main" xmlns="" val="1676786124"/>
                    </a:ext>
                  </a:extLst>
                </a:gridCol>
                <a:gridCol w="2427161">
                  <a:extLst>
                    <a:ext uri="{9D8B030D-6E8A-4147-A177-3AD203B41FA5}">
                      <a16:colId xmlns:a16="http://schemas.microsoft.com/office/drawing/2014/main" xmlns="" val="2245201021"/>
                    </a:ext>
                  </a:extLst>
                </a:gridCol>
                <a:gridCol w="2244035">
                  <a:extLst>
                    <a:ext uri="{9D8B030D-6E8A-4147-A177-3AD203B41FA5}">
                      <a16:colId xmlns:a16="http://schemas.microsoft.com/office/drawing/2014/main" xmlns="" val="2445315379"/>
                    </a:ext>
                  </a:extLst>
                </a:gridCol>
                <a:gridCol w="2896935">
                  <a:extLst>
                    <a:ext uri="{9D8B030D-6E8A-4147-A177-3AD203B41FA5}">
                      <a16:colId xmlns:a16="http://schemas.microsoft.com/office/drawing/2014/main" xmlns="" val="22369172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2400" b="1" dirty="0"/>
                        <a:t>Strategy</a:t>
                      </a:r>
                      <a:endParaRPr lang="en-US" sz="2400" b="1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Transmissions (n)</a:t>
                      </a:r>
                      <a:endParaRPr lang="en-US" sz="2400" b="1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Deaths (n)</a:t>
                      </a:r>
                      <a:endParaRPr lang="en-US" sz="2400" b="1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Budget ($ million)</a:t>
                      </a:r>
                      <a:endParaRPr lang="en-US" sz="2400" b="1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3879696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2400" dirty="0"/>
                        <a:t>Current Scale Up</a:t>
                      </a:r>
                      <a:endParaRPr lang="en-US" sz="2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3,240,000</a:t>
                      </a:r>
                      <a:endParaRPr lang="en-US" sz="2400" b="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4,258,000</a:t>
                      </a:r>
                      <a:endParaRPr lang="en-US" sz="2400" b="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32,180 </a:t>
                      </a:r>
                      <a:endParaRPr lang="en-US" sz="2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71293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endParaRPr 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  <a:cs typeface="Arial" panose="020B0604020202020204" pitchFamily="34" charset="0"/>
                        </a:rPr>
                        <a:t>Additional Transmissions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Additional Deaths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  <a:cs typeface="Arial" panose="020B0604020202020204" pitchFamily="34" charset="0"/>
                        </a:rPr>
                        <a:t>Budget Savings</a:t>
                      </a:r>
                    </a:p>
                    <a:p>
                      <a:pPr algn="ctr"/>
                      <a:r>
                        <a:rPr lang="en-US" sz="2400" dirty="0">
                          <a:latin typeface="+mj-lt"/>
                          <a:cs typeface="Arial" panose="020B0604020202020204" pitchFamily="34" charset="0"/>
                        </a:rPr>
                        <a:t>($ million (%))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33603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1. No New ART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630,000</a:t>
                      </a:r>
                      <a:endParaRPr lang="en-US" sz="2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1,664,000</a:t>
                      </a:r>
                      <a:endParaRPr lang="en-US" sz="2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7,740 (24%)</a:t>
                      </a:r>
                      <a:endParaRPr lang="en-US" sz="2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68751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2. Late Presentation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470,000</a:t>
                      </a:r>
                      <a:endParaRPr lang="en-US" sz="2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945,000</a:t>
                      </a:r>
                      <a:endParaRPr lang="en-US" sz="2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4,290 (13%)</a:t>
                      </a:r>
                      <a:endParaRPr lang="en-US" sz="2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80677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3. Reduced ART Eligibility 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213,000</a:t>
                      </a:r>
                      <a:endParaRPr lang="en-US" sz="2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91,000</a:t>
                      </a:r>
                      <a:endParaRPr lang="en-US" sz="2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50 (0.2%)</a:t>
                      </a:r>
                      <a:endParaRPr lang="en-US" sz="2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04729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4. Reduced Retention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188,000</a:t>
                      </a:r>
                      <a:endParaRPr lang="en-US" sz="2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308,000</a:t>
                      </a:r>
                      <a:endParaRPr lang="en-US" sz="2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1,040 (3%)</a:t>
                      </a:r>
                      <a:endParaRPr lang="en-US" sz="2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69482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5. No VL Monitoring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206,000</a:t>
                      </a:r>
                      <a:endParaRPr lang="en-US" sz="2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46,000</a:t>
                      </a:r>
                      <a:endParaRPr lang="en-US" sz="2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-320 (+1%)</a:t>
                      </a:r>
                      <a:endParaRPr lang="en-US" sz="2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33841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6. No 2</a:t>
                      </a:r>
                      <a:r>
                        <a:rPr lang="en-US" sz="2400" baseline="30000" dirty="0"/>
                        <a:t>nd</a:t>
                      </a:r>
                      <a:r>
                        <a:rPr lang="en-US" sz="2400" dirty="0"/>
                        <a:t>-line ART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38,000</a:t>
                      </a:r>
                      <a:endParaRPr lang="en-US" sz="2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31,000</a:t>
                      </a:r>
                      <a:endParaRPr lang="en-US" sz="2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50 (0.2%)</a:t>
                      </a:r>
                      <a:endParaRPr lang="en-US" sz="2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9184976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64C0B2B-98BE-400C-8C7E-A35997FDF4BE}"/>
              </a:ext>
            </a:extLst>
          </p:cNvPr>
          <p:cNvSpPr txBox="1"/>
          <p:nvPr/>
        </p:nvSpPr>
        <p:spPr>
          <a:xfrm>
            <a:off x="455611" y="6126164"/>
            <a:ext cx="5638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Walensky </a:t>
            </a:r>
            <a:r>
              <a:rPr lang="en-US" i="1" dirty="0"/>
              <a:t>et al</a:t>
            </a:r>
            <a:r>
              <a:rPr lang="en-US" dirty="0"/>
              <a:t> Ann </a:t>
            </a:r>
            <a:r>
              <a:rPr lang="en-US" dirty="0" err="1"/>
              <a:t>Int</a:t>
            </a:r>
            <a:r>
              <a:rPr lang="en-US" dirty="0"/>
              <a:t> Med 2017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C787559-0E69-4E95-8DFD-248373260592}"/>
              </a:ext>
            </a:extLst>
          </p:cNvPr>
          <p:cNvGrpSpPr/>
          <p:nvPr/>
        </p:nvGrpSpPr>
        <p:grpSpPr>
          <a:xfrm>
            <a:off x="5985831" y="3429000"/>
            <a:ext cx="381000" cy="2514600"/>
            <a:chOff x="6094412" y="3429000"/>
            <a:chExt cx="381000" cy="2514600"/>
          </a:xfrm>
        </p:grpSpPr>
        <p:sp>
          <p:nvSpPr>
            <p:cNvPr id="3" name="Flowchart: Merge 2">
              <a:extLst>
                <a:ext uri="{FF2B5EF4-FFF2-40B4-BE49-F238E27FC236}">
                  <a16:creationId xmlns:a16="http://schemas.microsoft.com/office/drawing/2014/main" xmlns="" id="{834C05AB-011D-41B0-A0A2-63D1FA6E0AD6}"/>
                </a:ext>
              </a:extLst>
            </p:cNvPr>
            <p:cNvSpPr/>
            <p:nvPr/>
          </p:nvSpPr>
          <p:spPr>
            <a:xfrm>
              <a:off x="6094412" y="3429000"/>
              <a:ext cx="381000" cy="2362200"/>
            </a:xfrm>
            <a:prstGeom prst="flowChartMerg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xmlns="" id="{012A60A1-9B3E-42FD-8B80-8332D1CD3280}"/>
                </a:ext>
              </a:extLst>
            </p:cNvPr>
            <p:cNvSpPr/>
            <p:nvPr/>
          </p:nvSpPr>
          <p:spPr>
            <a:xfrm flipV="1">
              <a:off x="6094412" y="5638800"/>
              <a:ext cx="381000" cy="30480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E6F4C13F-797A-4E70-BC71-4BAA85F78BD6}"/>
              </a:ext>
            </a:extLst>
          </p:cNvPr>
          <p:cNvGrpSpPr/>
          <p:nvPr/>
        </p:nvGrpSpPr>
        <p:grpSpPr>
          <a:xfrm>
            <a:off x="8617765" y="3429000"/>
            <a:ext cx="381000" cy="2514600"/>
            <a:chOff x="6094412" y="3429000"/>
            <a:chExt cx="381000" cy="2514600"/>
          </a:xfrm>
        </p:grpSpPr>
        <p:sp>
          <p:nvSpPr>
            <p:cNvPr id="10" name="Flowchart: Merge 9">
              <a:extLst>
                <a:ext uri="{FF2B5EF4-FFF2-40B4-BE49-F238E27FC236}">
                  <a16:creationId xmlns:a16="http://schemas.microsoft.com/office/drawing/2014/main" xmlns="" id="{B763E243-7678-46BA-B416-DCDC914AEA23}"/>
                </a:ext>
              </a:extLst>
            </p:cNvPr>
            <p:cNvSpPr/>
            <p:nvPr/>
          </p:nvSpPr>
          <p:spPr>
            <a:xfrm>
              <a:off x="6094412" y="3429000"/>
              <a:ext cx="381000" cy="2362200"/>
            </a:xfrm>
            <a:prstGeom prst="flowChartMerg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xmlns="" id="{B0C1A5F4-D1B7-4CA0-AF28-A3F9EEEBA8F4}"/>
                </a:ext>
              </a:extLst>
            </p:cNvPr>
            <p:cNvSpPr/>
            <p:nvPr/>
          </p:nvSpPr>
          <p:spPr>
            <a:xfrm flipV="1">
              <a:off x="6094412" y="5638800"/>
              <a:ext cx="381000" cy="30480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065C4224-0410-4A47-9AA4-882010595AE9}"/>
              </a:ext>
            </a:extLst>
          </p:cNvPr>
          <p:cNvGrpSpPr/>
          <p:nvPr/>
        </p:nvGrpSpPr>
        <p:grpSpPr>
          <a:xfrm>
            <a:off x="11249699" y="3429000"/>
            <a:ext cx="381000" cy="2514600"/>
            <a:chOff x="6094412" y="3429000"/>
            <a:chExt cx="381000" cy="2514600"/>
          </a:xfrm>
        </p:grpSpPr>
        <p:sp>
          <p:nvSpPr>
            <p:cNvPr id="13" name="Flowchart: Merge 12">
              <a:extLst>
                <a:ext uri="{FF2B5EF4-FFF2-40B4-BE49-F238E27FC236}">
                  <a16:creationId xmlns:a16="http://schemas.microsoft.com/office/drawing/2014/main" xmlns="" id="{D52C6DE0-34DF-4F2D-A010-D06EFBF2E61C}"/>
                </a:ext>
              </a:extLst>
            </p:cNvPr>
            <p:cNvSpPr/>
            <p:nvPr/>
          </p:nvSpPr>
          <p:spPr>
            <a:xfrm>
              <a:off x="6094412" y="3429000"/>
              <a:ext cx="381000" cy="2362200"/>
            </a:xfrm>
            <a:prstGeom prst="flowChartMerg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xmlns="" id="{016234B6-3A88-406E-8E76-C02CD6429D35}"/>
                </a:ext>
              </a:extLst>
            </p:cNvPr>
            <p:cNvSpPr/>
            <p:nvPr/>
          </p:nvSpPr>
          <p:spPr>
            <a:xfrm flipV="1">
              <a:off x="6094412" y="5638800"/>
              <a:ext cx="381000" cy="30480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99978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South Africa: Projected Outcomes at 10 Years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B2F7FD41-D35F-4C0A-BF89-5CD17613CE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5864709"/>
              </p:ext>
            </p:extLst>
          </p:nvPr>
        </p:nvGraphicFramePr>
        <p:xfrm>
          <a:off x="608013" y="1600200"/>
          <a:ext cx="11274553" cy="4480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45001">
                  <a:extLst>
                    <a:ext uri="{9D8B030D-6E8A-4147-A177-3AD203B41FA5}">
                      <a16:colId xmlns:a16="http://schemas.microsoft.com/office/drawing/2014/main" xmlns="" val="4292242749"/>
                    </a:ext>
                  </a:extLst>
                </a:gridCol>
                <a:gridCol w="261421">
                  <a:extLst>
                    <a:ext uri="{9D8B030D-6E8A-4147-A177-3AD203B41FA5}">
                      <a16:colId xmlns:a16="http://schemas.microsoft.com/office/drawing/2014/main" xmlns="" val="1676786124"/>
                    </a:ext>
                  </a:extLst>
                </a:gridCol>
                <a:gridCol w="2427161">
                  <a:extLst>
                    <a:ext uri="{9D8B030D-6E8A-4147-A177-3AD203B41FA5}">
                      <a16:colId xmlns:a16="http://schemas.microsoft.com/office/drawing/2014/main" xmlns="" val="2245201021"/>
                    </a:ext>
                  </a:extLst>
                </a:gridCol>
                <a:gridCol w="2244035">
                  <a:extLst>
                    <a:ext uri="{9D8B030D-6E8A-4147-A177-3AD203B41FA5}">
                      <a16:colId xmlns:a16="http://schemas.microsoft.com/office/drawing/2014/main" xmlns="" val="2445315379"/>
                    </a:ext>
                  </a:extLst>
                </a:gridCol>
                <a:gridCol w="2896935">
                  <a:extLst>
                    <a:ext uri="{9D8B030D-6E8A-4147-A177-3AD203B41FA5}">
                      <a16:colId xmlns:a16="http://schemas.microsoft.com/office/drawing/2014/main" xmlns="" val="22369172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2400" b="1" dirty="0"/>
                        <a:t>Strategy</a:t>
                      </a:r>
                      <a:endParaRPr lang="en-US" sz="2400" b="1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Transmissions (n)</a:t>
                      </a:r>
                      <a:endParaRPr lang="en-US" sz="2400" b="1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Deaths (n)</a:t>
                      </a:r>
                      <a:endParaRPr lang="en-US" sz="2400" b="1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Budget ($ million)</a:t>
                      </a:r>
                      <a:endParaRPr lang="en-US" sz="2400" b="1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3879696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2400" dirty="0"/>
                        <a:t>Current Scale Up</a:t>
                      </a:r>
                      <a:endParaRPr lang="en-US" sz="2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3,240,000</a:t>
                      </a:r>
                      <a:endParaRPr lang="en-US" sz="2400" b="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4,258,000</a:t>
                      </a:r>
                      <a:endParaRPr lang="en-US" sz="2400" b="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32,180 </a:t>
                      </a:r>
                      <a:endParaRPr lang="en-US" sz="2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71293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endParaRPr 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  <a:cs typeface="Arial" panose="020B0604020202020204" pitchFamily="34" charset="0"/>
                        </a:rPr>
                        <a:t>Additional Transmissions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Additional Deaths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  <a:cs typeface="Arial" panose="020B0604020202020204" pitchFamily="34" charset="0"/>
                        </a:rPr>
                        <a:t>Budget Savings</a:t>
                      </a:r>
                    </a:p>
                    <a:p>
                      <a:pPr algn="ctr"/>
                      <a:r>
                        <a:rPr lang="en-US" sz="2400" dirty="0">
                          <a:latin typeface="+mj-lt"/>
                          <a:cs typeface="Arial" panose="020B0604020202020204" pitchFamily="34" charset="0"/>
                        </a:rPr>
                        <a:t>($ million (%))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33603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1. No New ART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630,000</a:t>
                      </a:r>
                      <a:endParaRPr lang="en-US" sz="2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1,664,000</a:t>
                      </a:r>
                      <a:endParaRPr lang="en-US" sz="2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7,740 (24%)</a:t>
                      </a:r>
                      <a:endParaRPr lang="en-US" sz="2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68751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2. Late Presentation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470,000</a:t>
                      </a:r>
                      <a:endParaRPr lang="en-US" sz="2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945,000</a:t>
                      </a:r>
                      <a:endParaRPr lang="en-US" sz="2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4,290 (13%)</a:t>
                      </a:r>
                      <a:endParaRPr lang="en-US" sz="2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80677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3. Reduced ART Eligibility 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213,000</a:t>
                      </a:r>
                      <a:endParaRPr lang="en-US" sz="2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91,000</a:t>
                      </a:r>
                      <a:endParaRPr lang="en-US" sz="2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50 (0.2%)</a:t>
                      </a:r>
                      <a:endParaRPr lang="en-US" sz="2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04729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4. Reduced Retention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188,000</a:t>
                      </a:r>
                      <a:endParaRPr lang="en-US" sz="2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308,000</a:t>
                      </a:r>
                      <a:endParaRPr lang="en-US" sz="2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1,040 (3%)</a:t>
                      </a:r>
                      <a:endParaRPr lang="en-US" sz="2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69482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5. No VL Monitoring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206,000</a:t>
                      </a:r>
                      <a:endParaRPr lang="en-US" sz="2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46,000</a:t>
                      </a:r>
                      <a:endParaRPr lang="en-US" sz="2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-320 (+1%)</a:t>
                      </a:r>
                      <a:endParaRPr lang="en-US" sz="2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33841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6. No 2</a:t>
                      </a:r>
                      <a:r>
                        <a:rPr lang="en-US" sz="2400" baseline="30000" dirty="0"/>
                        <a:t>nd</a:t>
                      </a:r>
                      <a:r>
                        <a:rPr lang="en-US" sz="2400" dirty="0"/>
                        <a:t>-line ART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38,000</a:t>
                      </a:r>
                      <a:endParaRPr lang="en-US" sz="2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31,000</a:t>
                      </a:r>
                      <a:endParaRPr lang="en-US" sz="2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50 (0.2%)</a:t>
                      </a:r>
                      <a:endParaRPr lang="en-US" sz="2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91849760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83588" y="4724400"/>
            <a:ext cx="10995796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3440185-364A-4065-BC63-5E666503ABDC}"/>
              </a:ext>
            </a:extLst>
          </p:cNvPr>
          <p:cNvSpPr txBox="1"/>
          <p:nvPr/>
        </p:nvSpPr>
        <p:spPr>
          <a:xfrm>
            <a:off x="455611" y="6126164"/>
            <a:ext cx="5638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Walensky </a:t>
            </a:r>
            <a:r>
              <a:rPr lang="en-US" i="1" dirty="0"/>
              <a:t>et al</a:t>
            </a:r>
            <a:r>
              <a:rPr lang="en-US" dirty="0"/>
              <a:t> Ann </a:t>
            </a:r>
            <a:r>
              <a:rPr lang="en-US" dirty="0" err="1"/>
              <a:t>Int</a:t>
            </a:r>
            <a:r>
              <a:rPr lang="en-US" dirty="0"/>
              <a:t> Med 2017</a:t>
            </a:r>
          </a:p>
        </p:txBody>
      </p:sp>
    </p:spTree>
    <p:extLst>
      <p:ext uri="{BB962C8B-B14F-4D97-AF65-F5344CB8AC3E}">
        <p14:creationId xmlns:p14="http://schemas.microsoft.com/office/powerpoint/2010/main" val="1004938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South Africa: Projected Outcomes at 10 Years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B2F7FD41-D35F-4C0A-BF89-5CD17613CE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784748"/>
              </p:ext>
            </p:extLst>
          </p:nvPr>
        </p:nvGraphicFramePr>
        <p:xfrm>
          <a:off x="608013" y="1600200"/>
          <a:ext cx="11274553" cy="4480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45001">
                  <a:extLst>
                    <a:ext uri="{9D8B030D-6E8A-4147-A177-3AD203B41FA5}">
                      <a16:colId xmlns:a16="http://schemas.microsoft.com/office/drawing/2014/main" xmlns="" val="4292242749"/>
                    </a:ext>
                  </a:extLst>
                </a:gridCol>
                <a:gridCol w="261421">
                  <a:extLst>
                    <a:ext uri="{9D8B030D-6E8A-4147-A177-3AD203B41FA5}">
                      <a16:colId xmlns:a16="http://schemas.microsoft.com/office/drawing/2014/main" xmlns="" val="1676786124"/>
                    </a:ext>
                  </a:extLst>
                </a:gridCol>
                <a:gridCol w="2427161">
                  <a:extLst>
                    <a:ext uri="{9D8B030D-6E8A-4147-A177-3AD203B41FA5}">
                      <a16:colId xmlns:a16="http://schemas.microsoft.com/office/drawing/2014/main" xmlns="" val="2245201021"/>
                    </a:ext>
                  </a:extLst>
                </a:gridCol>
                <a:gridCol w="2244035">
                  <a:extLst>
                    <a:ext uri="{9D8B030D-6E8A-4147-A177-3AD203B41FA5}">
                      <a16:colId xmlns:a16="http://schemas.microsoft.com/office/drawing/2014/main" xmlns="" val="2445315379"/>
                    </a:ext>
                  </a:extLst>
                </a:gridCol>
                <a:gridCol w="2896935">
                  <a:extLst>
                    <a:ext uri="{9D8B030D-6E8A-4147-A177-3AD203B41FA5}">
                      <a16:colId xmlns:a16="http://schemas.microsoft.com/office/drawing/2014/main" xmlns="" val="22369172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2400" b="1" dirty="0"/>
                        <a:t>Strategy</a:t>
                      </a:r>
                      <a:endParaRPr lang="en-US" sz="2400" b="1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Transmissions (n)</a:t>
                      </a:r>
                      <a:endParaRPr lang="en-US" sz="2400" b="1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Deaths (n)</a:t>
                      </a:r>
                      <a:endParaRPr lang="en-US" sz="2400" b="1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Budget ($ million)</a:t>
                      </a:r>
                      <a:endParaRPr lang="en-US" sz="2400" b="1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3879696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2400" dirty="0"/>
                        <a:t>Current Scale Up</a:t>
                      </a:r>
                      <a:endParaRPr lang="en-US" sz="2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3,240,000</a:t>
                      </a:r>
                      <a:endParaRPr lang="en-US" sz="2400" b="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4,258,000</a:t>
                      </a:r>
                      <a:endParaRPr lang="en-US" sz="2400" b="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32,180 </a:t>
                      </a:r>
                      <a:endParaRPr lang="en-US" sz="2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71293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endParaRPr 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  <a:cs typeface="Arial" panose="020B0604020202020204" pitchFamily="34" charset="0"/>
                        </a:rPr>
                        <a:t>Additional Transmissions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Additional Deaths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  <a:cs typeface="Arial" panose="020B0604020202020204" pitchFamily="34" charset="0"/>
                        </a:rPr>
                        <a:t>Budget Savings</a:t>
                      </a:r>
                    </a:p>
                    <a:p>
                      <a:pPr algn="ctr"/>
                      <a:r>
                        <a:rPr lang="en-US" sz="2400" dirty="0">
                          <a:latin typeface="+mj-lt"/>
                          <a:cs typeface="Arial" panose="020B0604020202020204" pitchFamily="34" charset="0"/>
                        </a:rPr>
                        <a:t>($ million (%))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33603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1. No New ART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630,000</a:t>
                      </a:r>
                      <a:endParaRPr lang="en-US" sz="2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1,664,000</a:t>
                      </a:r>
                      <a:endParaRPr lang="en-US" sz="2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7,740 (24%)</a:t>
                      </a:r>
                      <a:endParaRPr lang="en-US" sz="2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68751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2. Late Presentation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470,000</a:t>
                      </a:r>
                      <a:endParaRPr lang="en-US" sz="2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945,000</a:t>
                      </a:r>
                      <a:endParaRPr lang="en-US" sz="2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4,290 (13%)</a:t>
                      </a:r>
                      <a:endParaRPr lang="en-US" sz="2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80677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3. Reduced ART Eligibility 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213,000</a:t>
                      </a:r>
                      <a:endParaRPr lang="en-US" sz="2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91,000</a:t>
                      </a:r>
                      <a:endParaRPr lang="en-US" sz="2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50 (0.2%)</a:t>
                      </a:r>
                      <a:endParaRPr lang="en-US" sz="2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04729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4. Reduced Retention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188,000</a:t>
                      </a:r>
                      <a:endParaRPr lang="en-US" sz="2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308,000</a:t>
                      </a:r>
                      <a:endParaRPr lang="en-US" sz="2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1,040 (3%)</a:t>
                      </a:r>
                      <a:endParaRPr lang="en-US" sz="2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69482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5. No VL Monitoring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206,000</a:t>
                      </a:r>
                      <a:endParaRPr lang="en-US" sz="2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46,000</a:t>
                      </a:r>
                      <a:endParaRPr lang="en-US" sz="2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-320 (+1%)</a:t>
                      </a:r>
                      <a:endParaRPr lang="en-US" sz="2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33841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6. No 2</a:t>
                      </a:r>
                      <a:r>
                        <a:rPr lang="en-US" sz="2400" baseline="30000" dirty="0"/>
                        <a:t>nd</a:t>
                      </a:r>
                      <a:r>
                        <a:rPr lang="en-US" sz="2400" dirty="0"/>
                        <a:t>-line ART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38,000</a:t>
                      </a:r>
                      <a:endParaRPr lang="en-US" sz="2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31,000</a:t>
                      </a:r>
                      <a:endParaRPr lang="en-US" sz="2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50 (0.2%)</a:t>
                      </a:r>
                      <a:endParaRPr lang="en-US" sz="2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91849760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08013" y="5181600"/>
            <a:ext cx="10995796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F9F7059-FAEE-4D8D-A6CB-EE6991ED36E5}"/>
              </a:ext>
            </a:extLst>
          </p:cNvPr>
          <p:cNvSpPr txBox="1"/>
          <p:nvPr/>
        </p:nvSpPr>
        <p:spPr>
          <a:xfrm>
            <a:off x="455611" y="6126164"/>
            <a:ext cx="5638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Walensky </a:t>
            </a:r>
            <a:r>
              <a:rPr lang="en-US" i="1" dirty="0"/>
              <a:t>et al</a:t>
            </a:r>
            <a:r>
              <a:rPr lang="en-US" dirty="0"/>
              <a:t> Ann </a:t>
            </a:r>
            <a:r>
              <a:rPr lang="en-US" dirty="0" err="1"/>
              <a:t>Int</a:t>
            </a:r>
            <a:r>
              <a:rPr lang="en-US" dirty="0"/>
              <a:t> Med 2017</a:t>
            </a:r>
          </a:p>
        </p:txBody>
      </p:sp>
    </p:spTree>
    <p:extLst>
      <p:ext uri="{BB962C8B-B14F-4D97-AF65-F5344CB8AC3E}">
        <p14:creationId xmlns:p14="http://schemas.microsoft.com/office/powerpoint/2010/main" val="2377863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Scale Back Strategies in Combination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600200"/>
            <a:ext cx="10969943" cy="45259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Scale back strategies can have synergies or antagonisms when deployed in combination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+mn-lt"/>
            </a:endParaRP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We also compared projected outcomes between 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+mn-lt"/>
              </a:rPr>
              <a:t>The sum of model outcomes for two scale back strategies alone 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+mn-lt"/>
              </a:rPr>
              <a:t>Model outcomes when two scale back strategies were used in combination</a:t>
            </a:r>
          </a:p>
        </p:txBody>
      </p:sp>
    </p:spTree>
    <p:extLst>
      <p:ext uri="{BB962C8B-B14F-4D97-AF65-F5344CB8AC3E}">
        <p14:creationId xmlns:p14="http://schemas.microsoft.com/office/powerpoint/2010/main" val="3988781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Reducing Both ART Eligibility and Retention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B2F7FD41-D35F-4C0A-BF89-5CD17613CE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449042"/>
              </p:ext>
            </p:extLst>
          </p:nvPr>
        </p:nvGraphicFramePr>
        <p:xfrm>
          <a:off x="609440" y="1645920"/>
          <a:ext cx="11274553" cy="3566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04021">
                  <a:extLst>
                    <a:ext uri="{9D8B030D-6E8A-4147-A177-3AD203B41FA5}">
                      <a16:colId xmlns:a16="http://schemas.microsoft.com/office/drawing/2014/main" xmlns="" val="4292242749"/>
                    </a:ext>
                  </a:extLst>
                </a:gridCol>
                <a:gridCol w="2651362">
                  <a:extLst>
                    <a:ext uri="{9D8B030D-6E8A-4147-A177-3AD203B41FA5}">
                      <a16:colId xmlns:a16="http://schemas.microsoft.com/office/drawing/2014/main" xmlns="" val="3371075393"/>
                    </a:ext>
                  </a:extLst>
                </a:gridCol>
                <a:gridCol w="2036213">
                  <a:extLst>
                    <a:ext uri="{9D8B030D-6E8A-4147-A177-3AD203B41FA5}">
                      <a16:colId xmlns:a16="http://schemas.microsoft.com/office/drawing/2014/main" xmlns="" val="2445315379"/>
                    </a:ext>
                  </a:extLst>
                </a:gridCol>
                <a:gridCol w="2582957">
                  <a:extLst>
                    <a:ext uri="{9D8B030D-6E8A-4147-A177-3AD203B41FA5}">
                      <a16:colId xmlns:a16="http://schemas.microsoft.com/office/drawing/2014/main" xmlns="" val="2236917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Strategy</a:t>
                      </a:r>
                      <a:endParaRPr lang="en-US" sz="2400" b="1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Transmissions (n)</a:t>
                      </a:r>
                      <a:endParaRPr lang="en-US" sz="2400" b="1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Deaths (n)</a:t>
                      </a:r>
                      <a:endParaRPr lang="en-US" sz="2400" b="1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Budget ($ million)</a:t>
                      </a:r>
                      <a:endParaRPr lang="en-US" sz="2400" b="1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38796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Current Scale Up</a:t>
                      </a:r>
                      <a:endParaRPr lang="en-US" sz="2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3,240,000</a:t>
                      </a:r>
                      <a:endParaRPr lang="en-US" sz="2400" b="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4,258,000</a:t>
                      </a:r>
                      <a:endParaRPr lang="en-US" sz="2400" b="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32,180 </a:t>
                      </a:r>
                      <a:endParaRPr lang="en-US" sz="2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7129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  <a:cs typeface="Arial" panose="020B0604020202020204" pitchFamily="34" charset="0"/>
                        </a:rPr>
                        <a:t>Additional Transmissions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  <a:cs typeface="Arial" panose="020B0604020202020204" pitchFamily="34" charset="0"/>
                        </a:rPr>
                        <a:t>Additional Deaths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  <a:cs typeface="Arial" panose="020B0604020202020204" pitchFamily="34" charset="0"/>
                        </a:rPr>
                        <a:t>Budget Savings</a:t>
                      </a:r>
                    </a:p>
                    <a:p>
                      <a:pPr algn="ctr"/>
                      <a:r>
                        <a:rPr lang="en-US" sz="2400" dirty="0">
                          <a:latin typeface="+mj-lt"/>
                          <a:cs typeface="Arial" panose="020B0604020202020204" pitchFamily="34" charset="0"/>
                        </a:rPr>
                        <a:t>($ million (%))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65589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3. Reduced ART Eligibility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213,000</a:t>
                      </a:r>
                      <a:endParaRPr lang="en-US" sz="24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91,000</a:t>
                      </a:r>
                      <a:endParaRPr lang="en-US" sz="24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50 (0.2%)</a:t>
                      </a:r>
                      <a:endParaRPr lang="en-US" sz="24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04729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4. Reduced Retention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188,000</a:t>
                      </a:r>
                      <a:endParaRPr lang="en-US" sz="24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308,000</a:t>
                      </a:r>
                      <a:endParaRPr lang="en-US" sz="24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1,040 (3%)</a:t>
                      </a:r>
                      <a:endParaRPr lang="en-US" sz="24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69482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Sum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of Individual Strategies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+mj-lt"/>
                          <a:cs typeface="Arial" panose="020B0604020202020204" pitchFamily="34" charset="0"/>
                        </a:rPr>
                        <a:t>401,000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+mj-lt"/>
                          <a:cs typeface="Arial" panose="020B0604020202020204" pitchFamily="34" charset="0"/>
                        </a:rPr>
                        <a:t>399,000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  <a:cs typeface="Arial" panose="020B0604020202020204" pitchFamily="34" charset="0"/>
                        </a:rPr>
                        <a:t>1,090 (3%)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04036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In </a:t>
                      </a:r>
                      <a:r>
                        <a:rPr lang="en-US" sz="2400" b="1" dirty="0"/>
                        <a:t>Combination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+mj-lt"/>
                          <a:cs typeface="Arial" panose="020B0604020202020204" pitchFamily="34" charset="0"/>
                        </a:rPr>
                        <a:t>390,000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+mj-lt"/>
                          <a:cs typeface="Arial" panose="020B0604020202020204" pitchFamily="34" charset="0"/>
                        </a:rPr>
                        <a:t>395,000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  <a:cs typeface="Arial" panose="020B0604020202020204" pitchFamily="34" charset="0"/>
                        </a:rPr>
                        <a:t>1,050 (3%)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33841442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570413" y="4343400"/>
            <a:ext cx="7008971" cy="838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9440" y="5472446"/>
            <a:ext cx="109699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FF0000"/>
                </a:solidFill>
              </a:rPr>
              <a:t>** The impact of both strategies in combination is the same as individually **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79365CE-7F61-4E28-8CD2-EE894FAC69D2}"/>
              </a:ext>
            </a:extLst>
          </p:cNvPr>
          <p:cNvSpPr txBox="1"/>
          <p:nvPr/>
        </p:nvSpPr>
        <p:spPr>
          <a:xfrm>
            <a:off x="455611" y="6126164"/>
            <a:ext cx="5638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Walensky </a:t>
            </a:r>
            <a:r>
              <a:rPr lang="en-US" i="1" dirty="0"/>
              <a:t>et al</a:t>
            </a:r>
            <a:r>
              <a:rPr lang="en-US" dirty="0"/>
              <a:t> Ann </a:t>
            </a:r>
            <a:r>
              <a:rPr lang="en-US" dirty="0" err="1"/>
              <a:t>Int</a:t>
            </a:r>
            <a:r>
              <a:rPr lang="en-US" dirty="0"/>
              <a:t> Med 2017</a:t>
            </a:r>
          </a:p>
        </p:txBody>
      </p:sp>
    </p:spTree>
    <p:extLst>
      <p:ext uri="{BB962C8B-B14F-4D97-AF65-F5344CB8AC3E}">
        <p14:creationId xmlns:p14="http://schemas.microsoft.com/office/powerpoint/2010/main" val="1872928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Late Presentation and Reduced ART Eligibility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B2F7FD41-D35F-4C0A-BF89-5CD17613CE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875818"/>
              </p:ext>
            </p:extLst>
          </p:nvPr>
        </p:nvGraphicFramePr>
        <p:xfrm>
          <a:off x="609440" y="1645920"/>
          <a:ext cx="11274553" cy="3566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04021">
                  <a:extLst>
                    <a:ext uri="{9D8B030D-6E8A-4147-A177-3AD203B41FA5}">
                      <a16:colId xmlns:a16="http://schemas.microsoft.com/office/drawing/2014/main" xmlns="" val="4292242749"/>
                    </a:ext>
                  </a:extLst>
                </a:gridCol>
                <a:gridCol w="2651362">
                  <a:extLst>
                    <a:ext uri="{9D8B030D-6E8A-4147-A177-3AD203B41FA5}">
                      <a16:colId xmlns:a16="http://schemas.microsoft.com/office/drawing/2014/main" xmlns="" val="3371075393"/>
                    </a:ext>
                  </a:extLst>
                </a:gridCol>
                <a:gridCol w="2036213">
                  <a:extLst>
                    <a:ext uri="{9D8B030D-6E8A-4147-A177-3AD203B41FA5}">
                      <a16:colId xmlns:a16="http://schemas.microsoft.com/office/drawing/2014/main" xmlns="" val="2445315379"/>
                    </a:ext>
                  </a:extLst>
                </a:gridCol>
                <a:gridCol w="2582957">
                  <a:extLst>
                    <a:ext uri="{9D8B030D-6E8A-4147-A177-3AD203B41FA5}">
                      <a16:colId xmlns:a16="http://schemas.microsoft.com/office/drawing/2014/main" xmlns="" val="2236917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Strategy</a:t>
                      </a:r>
                      <a:endParaRPr lang="en-US" sz="2400" b="1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Transmissions (n)</a:t>
                      </a:r>
                      <a:endParaRPr lang="en-US" sz="2400" b="1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Deaths (n)</a:t>
                      </a:r>
                      <a:endParaRPr lang="en-US" sz="2400" b="1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Budget ($ million)</a:t>
                      </a:r>
                      <a:endParaRPr lang="en-US" sz="2400" b="1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38796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Current Scale Up</a:t>
                      </a:r>
                      <a:endParaRPr lang="en-US" sz="2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3,240,000</a:t>
                      </a:r>
                      <a:endParaRPr lang="en-US" sz="2400" b="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4,258,000</a:t>
                      </a:r>
                      <a:endParaRPr lang="en-US" sz="2400" b="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32,180 </a:t>
                      </a:r>
                      <a:endParaRPr lang="en-US" sz="2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7129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  <a:cs typeface="Arial" panose="020B0604020202020204" pitchFamily="34" charset="0"/>
                        </a:rPr>
                        <a:t>Additional Transmissions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  <a:cs typeface="Arial" panose="020B0604020202020204" pitchFamily="34" charset="0"/>
                        </a:rPr>
                        <a:t>Additional Deaths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  <a:cs typeface="Arial" panose="020B0604020202020204" pitchFamily="34" charset="0"/>
                        </a:rPr>
                        <a:t>Budget Savings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($ million (%))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65589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2. Late Presentation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470,000</a:t>
                      </a:r>
                      <a:endParaRPr lang="en-US" sz="24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945,000</a:t>
                      </a:r>
                      <a:endParaRPr lang="en-US" sz="24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4,290 (13%)</a:t>
                      </a:r>
                      <a:endParaRPr lang="en-US" sz="24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04729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3. Reduced ART Eligibility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213,000</a:t>
                      </a:r>
                      <a:endParaRPr lang="en-US" sz="24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91,000</a:t>
                      </a:r>
                      <a:endParaRPr lang="en-US" sz="24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cs typeface="+mn-cs"/>
                        </a:rPr>
                        <a:t>50 (&lt;0.1%)</a:t>
                      </a:r>
                      <a:endParaRPr lang="en-US" sz="24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69482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Sum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of Individual Strategies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+mj-lt"/>
                          <a:cs typeface="Arial" panose="020B0604020202020204" pitchFamily="34" charset="0"/>
                        </a:rPr>
                        <a:t>683,000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+mj-lt"/>
                          <a:cs typeface="Arial" panose="020B0604020202020204" pitchFamily="34" charset="0"/>
                        </a:rPr>
                        <a:t>1,036,000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  <a:cs typeface="Arial" panose="020B0604020202020204" pitchFamily="34" charset="0"/>
                        </a:rPr>
                        <a:t>4,340 (13%)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04036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In </a:t>
                      </a:r>
                      <a:r>
                        <a:rPr lang="en-US" sz="2400" b="1" dirty="0"/>
                        <a:t>Combination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  <a:cs typeface="Arial" panose="020B0604020202020204" pitchFamily="34" charset="0"/>
                        </a:rPr>
                        <a:t>493,000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  <a:cs typeface="Arial" panose="020B0604020202020204" pitchFamily="34" charset="0"/>
                        </a:rPr>
                        <a:t>959,000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  <a:cs typeface="Arial" panose="020B0604020202020204" pitchFamily="34" charset="0"/>
                        </a:rPr>
                        <a:t>4,310 (13%)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3384144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570413" y="4343400"/>
            <a:ext cx="4800599" cy="838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440" y="5486400"/>
            <a:ext cx="109699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FF0000"/>
                </a:solidFill>
              </a:rPr>
              <a:t>** Strategies in combination have reduced clinical downside than individually**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43F7896-DD85-4826-8694-560795AF5B0E}"/>
              </a:ext>
            </a:extLst>
          </p:cNvPr>
          <p:cNvSpPr txBox="1"/>
          <p:nvPr/>
        </p:nvSpPr>
        <p:spPr>
          <a:xfrm>
            <a:off x="455611" y="6126164"/>
            <a:ext cx="5638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Walensky </a:t>
            </a:r>
            <a:r>
              <a:rPr lang="en-US" i="1" dirty="0"/>
              <a:t>et al</a:t>
            </a:r>
            <a:r>
              <a:rPr lang="en-US" dirty="0"/>
              <a:t> Ann </a:t>
            </a:r>
            <a:r>
              <a:rPr lang="en-US" dirty="0" err="1"/>
              <a:t>Int</a:t>
            </a:r>
            <a:r>
              <a:rPr lang="en-US" dirty="0"/>
              <a:t> Med 2017</a:t>
            </a:r>
          </a:p>
        </p:txBody>
      </p:sp>
    </p:spTree>
    <p:extLst>
      <p:ext uri="{BB962C8B-B14F-4D97-AF65-F5344CB8AC3E}">
        <p14:creationId xmlns:p14="http://schemas.microsoft.com/office/powerpoint/2010/main" val="3331938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No VL Monitoring and No 2</a:t>
            </a:r>
            <a:r>
              <a:rPr lang="en-US" baseline="30000" dirty="0">
                <a:latin typeface="+mj-lt"/>
              </a:rPr>
              <a:t>nd</a:t>
            </a:r>
            <a:r>
              <a:rPr lang="en-US" dirty="0">
                <a:latin typeface="+mj-lt"/>
              </a:rPr>
              <a:t>-line ART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B2F7FD41-D35F-4C0A-BF89-5CD17613CE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1742768"/>
              </p:ext>
            </p:extLst>
          </p:nvPr>
        </p:nvGraphicFramePr>
        <p:xfrm>
          <a:off x="609440" y="1645920"/>
          <a:ext cx="11274553" cy="3566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04021">
                  <a:extLst>
                    <a:ext uri="{9D8B030D-6E8A-4147-A177-3AD203B41FA5}">
                      <a16:colId xmlns:a16="http://schemas.microsoft.com/office/drawing/2014/main" xmlns="" val="4292242749"/>
                    </a:ext>
                  </a:extLst>
                </a:gridCol>
                <a:gridCol w="2651362">
                  <a:extLst>
                    <a:ext uri="{9D8B030D-6E8A-4147-A177-3AD203B41FA5}">
                      <a16:colId xmlns:a16="http://schemas.microsoft.com/office/drawing/2014/main" xmlns="" val="3371075393"/>
                    </a:ext>
                  </a:extLst>
                </a:gridCol>
                <a:gridCol w="2036213">
                  <a:extLst>
                    <a:ext uri="{9D8B030D-6E8A-4147-A177-3AD203B41FA5}">
                      <a16:colId xmlns:a16="http://schemas.microsoft.com/office/drawing/2014/main" xmlns="" val="2445315379"/>
                    </a:ext>
                  </a:extLst>
                </a:gridCol>
                <a:gridCol w="2582957">
                  <a:extLst>
                    <a:ext uri="{9D8B030D-6E8A-4147-A177-3AD203B41FA5}">
                      <a16:colId xmlns:a16="http://schemas.microsoft.com/office/drawing/2014/main" xmlns="" val="2236917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Strategy</a:t>
                      </a:r>
                      <a:endParaRPr lang="en-US" sz="2400" b="1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Transmissions (n)</a:t>
                      </a:r>
                      <a:endParaRPr lang="en-US" sz="2400" b="1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Deaths (n)</a:t>
                      </a:r>
                      <a:endParaRPr lang="en-US" sz="2400" b="1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Budget ($ million)</a:t>
                      </a:r>
                      <a:endParaRPr lang="en-US" sz="2400" b="1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38796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Current Scale Up</a:t>
                      </a:r>
                      <a:endParaRPr lang="en-US" sz="2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3,240,000</a:t>
                      </a:r>
                      <a:endParaRPr lang="en-US" sz="2400" b="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4,258,000</a:t>
                      </a:r>
                      <a:endParaRPr lang="en-US" sz="2400" b="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32,180 </a:t>
                      </a:r>
                      <a:endParaRPr lang="en-US" sz="2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7129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  <a:cs typeface="Arial" panose="020B0604020202020204" pitchFamily="34" charset="0"/>
                        </a:rPr>
                        <a:t>Additional Transmissions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  <a:cs typeface="Arial" panose="020B0604020202020204" pitchFamily="34" charset="0"/>
                        </a:rPr>
                        <a:t>Additional Deaths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  <a:cs typeface="Arial" panose="020B0604020202020204" pitchFamily="34" charset="0"/>
                        </a:rPr>
                        <a:t>Budget Savings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($ million (%))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65589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5. No VL Monitoring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206,000</a:t>
                      </a:r>
                      <a:endParaRPr lang="en-US" sz="24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46,000</a:t>
                      </a:r>
                      <a:endParaRPr lang="en-US" sz="24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-320 (+1%)</a:t>
                      </a:r>
                      <a:endParaRPr lang="en-US" sz="24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04729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6. No 2</a:t>
                      </a:r>
                      <a:r>
                        <a:rPr lang="en-US" sz="2400" baseline="30000" dirty="0"/>
                        <a:t>nd</a:t>
                      </a:r>
                      <a:r>
                        <a:rPr lang="en-US" sz="2400" dirty="0"/>
                        <a:t>-line ART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38,000</a:t>
                      </a:r>
                      <a:endParaRPr lang="en-US" sz="24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31,000</a:t>
                      </a:r>
                      <a:endParaRPr lang="en-US" sz="24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50 (0.2%)</a:t>
                      </a:r>
                      <a:endParaRPr lang="en-US" sz="24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69482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Sum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of Individual Strategies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+mj-lt"/>
                          <a:cs typeface="Arial" panose="020B0604020202020204" pitchFamily="34" charset="0"/>
                        </a:rPr>
                        <a:t>244,000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+mj-lt"/>
                          <a:cs typeface="Arial" panose="020B0604020202020204" pitchFamily="34" charset="0"/>
                        </a:rPr>
                        <a:t>77,000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  <a:cs typeface="Arial" panose="020B0604020202020204" pitchFamily="34" charset="0"/>
                        </a:rPr>
                        <a:t>-270 (+1%)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04036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In </a:t>
                      </a:r>
                      <a:r>
                        <a:rPr lang="en-US" sz="2400" b="1" dirty="0"/>
                        <a:t>Combination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  <a:cs typeface="Arial" panose="020B0604020202020204" pitchFamily="34" charset="0"/>
                        </a:rPr>
                        <a:t>234,000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  <a:cs typeface="Arial" panose="020B0604020202020204" pitchFamily="34" charset="0"/>
                        </a:rPr>
                        <a:t>69,000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  <a:cs typeface="Arial" panose="020B0604020202020204" pitchFamily="34" charset="0"/>
                        </a:rPr>
                        <a:t>-80 (+0.2%)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3384144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9276138" y="4305822"/>
            <a:ext cx="2286000" cy="8686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440" y="5486400"/>
            <a:ext cx="109699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FF0000"/>
                </a:solidFill>
              </a:rPr>
              <a:t>** Strategies in combination have less budgetary impact than individually**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94CE3EC-B667-426B-BD63-28E099065E10}"/>
              </a:ext>
            </a:extLst>
          </p:cNvPr>
          <p:cNvSpPr txBox="1"/>
          <p:nvPr/>
        </p:nvSpPr>
        <p:spPr>
          <a:xfrm>
            <a:off x="455611" y="6126164"/>
            <a:ext cx="5638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Walensky </a:t>
            </a:r>
            <a:r>
              <a:rPr lang="en-US" i="1" dirty="0"/>
              <a:t>et al</a:t>
            </a:r>
            <a:r>
              <a:rPr lang="en-US" dirty="0"/>
              <a:t> Ann </a:t>
            </a:r>
            <a:r>
              <a:rPr lang="en-US" dirty="0" err="1"/>
              <a:t>Int</a:t>
            </a:r>
            <a:r>
              <a:rPr lang="en-US" dirty="0"/>
              <a:t> Med 2017</a:t>
            </a:r>
          </a:p>
        </p:txBody>
      </p:sp>
    </p:spTree>
    <p:extLst>
      <p:ext uri="{BB962C8B-B14F-4D97-AF65-F5344CB8AC3E}">
        <p14:creationId xmlns:p14="http://schemas.microsoft.com/office/powerpoint/2010/main" val="1092924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Impact Will Differ Among Recipient Nations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+mn-lt"/>
              </a:rPr>
              <a:t>A 10% cut in PEPFAR funding </a:t>
            </a:r>
          </a:p>
          <a:p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B3E812D-8079-4416-8922-4FB8FEBF2117}"/>
              </a:ext>
            </a:extLst>
          </p:cNvPr>
          <p:cNvSpPr txBox="1"/>
          <p:nvPr/>
        </p:nvSpPr>
        <p:spPr>
          <a:xfrm>
            <a:off x="455611" y="6126164"/>
            <a:ext cx="5638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Walensky </a:t>
            </a:r>
            <a:r>
              <a:rPr lang="en-US" i="1" dirty="0"/>
              <a:t>et al</a:t>
            </a:r>
            <a:r>
              <a:rPr lang="en-US" dirty="0"/>
              <a:t> Ann </a:t>
            </a:r>
            <a:r>
              <a:rPr lang="en-US" dirty="0" err="1"/>
              <a:t>Int</a:t>
            </a:r>
            <a:r>
              <a:rPr lang="en-US" dirty="0"/>
              <a:t> Med 2017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669F746D-5C6C-416F-9ED2-2685AFDBAD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02154"/>
              </p:ext>
            </p:extLst>
          </p:nvPr>
        </p:nvGraphicFramePr>
        <p:xfrm>
          <a:off x="632905" y="2467086"/>
          <a:ext cx="11274552" cy="2727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4011">
                  <a:extLst>
                    <a:ext uri="{9D8B030D-6E8A-4147-A177-3AD203B41FA5}">
                      <a16:colId xmlns:a16="http://schemas.microsoft.com/office/drawing/2014/main" xmlns="" val="3787362953"/>
                    </a:ext>
                  </a:extLst>
                </a:gridCol>
                <a:gridCol w="2976004">
                  <a:extLst>
                    <a:ext uri="{9D8B030D-6E8A-4147-A177-3AD203B41FA5}">
                      <a16:colId xmlns:a16="http://schemas.microsoft.com/office/drawing/2014/main" xmlns="" val="759290932"/>
                    </a:ext>
                  </a:extLst>
                </a:gridCol>
                <a:gridCol w="2974537">
                  <a:extLst>
                    <a:ext uri="{9D8B030D-6E8A-4147-A177-3AD203B41FA5}">
                      <a16:colId xmlns:a16="http://schemas.microsoft.com/office/drawing/2014/main" xmlns="" val="4186134751"/>
                    </a:ext>
                  </a:extLst>
                </a:gridCol>
              </a:tblGrid>
              <a:tr h="542693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South Africa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Côte d’Ivoire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3230394"/>
                  </a:ext>
                </a:extLst>
              </a:tr>
              <a:tr h="516245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Percentage of overall HIV budget (%)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9%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034955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Reduction in absolute budget ($)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$40M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$20M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48927734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HIV prevalence (%)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19.2%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3.2%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11973503"/>
                  </a:ext>
                </a:extLst>
              </a:tr>
              <a:tr h="601738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Number of PWH affected (n)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6.7 million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440,000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635386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7517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Disclosures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j-lt"/>
              </a:rPr>
              <a:t>I have no financial disclosures</a:t>
            </a:r>
          </a:p>
        </p:txBody>
      </p:sp>
    </p:spTree>
    <p:extLst>
      <p:ext uri="{BB962C8B-B14F-4D97-AF65-F5344CB8AC3E}">
        <p14:creationId xmlns:p14="http://schemas.microsoft.com/office/powerpoint/2010/main" val="3065280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Projected $ Per Year of Life Lost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759" y="1600200"/>
            <a:ext cx="10969625" cy="45259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For every year of life lost in South Africa and Côte d’Ivoire, HIV programs will save ~$600-$900</a:t>
            </a:r>
          </a:p>
          <a:p>
            <a:endParaRPr lang="en-US" dirty="0">
              <a:solidFill>
                <a:schemeClr val="tx1"/>
              </a:solidFill>
              <a:latin typeface="+mn-lt"/>
            </a:endParaRP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Does imposing such tradeoffs on vulnerable populations accurately reflect how donor countries value life in recipient nations?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0890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  <a:latin typeface="+mj-lt"/>
              </a:rPr>
              <a:t>Reduced funding for HIV prevention and treatment will have enormous consequences for the epidemic and for people with HIV, with only modest budgetary savings</a:t>
            </a:r>
          </a:p>
          <a:p>
            <a:endParaRPr lang="en-US" dirty="0">
              <a:solidFill>
                <a:schemeClr val="tx1"/>
              </a:solidFill>
              <a:latin typeface="+mj-lt"/>
            </a:endParaRPr>
          </a:p>
          <a:p>
            <a:r>
              <a:rPr lang="en-US" dirty="0">
                <a:solidFill>
                  <a:schemeClr val="tx1"/>
                </a:solidFill>
                <a:latin typeface="+mj-lt"/>
              </a:rPr>
              <a:t>Simulation modeling can assist in highlighting the tradeoffs of difficult choices in policy-making and investments</a:t>
            </a:r>
          </a:p>
          <a:p>
            <a:endParaRPr lang="en-US" dirty="0">
              <a:solidFill>
                <a:schemeClr val="tx1"/>
              </a:solidFill>
              <a:latin typeface="+mj-lt"/>
            </a:endParaRPr>
          </a:p>
          <a:p>
            <a:r>
              <a:rPr lang="en-US" dirty="0">
                <a:solidFill>
                  <a:schemeClr val="tx1"/>
                </a:solidFill>
                <a:latin typeface="+mj-lt"/>
              </a:rPr>
              <a:t>Further research is needed to optimize efficiencies in care and to minimize clinical harms if budget cuts are unavoidable</a:t>
            </a:r>
          </a:p>
          <a:p>
            <a:endParaRPr lang="en-US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12269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Thank You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21101C2A-5409-4073-8900-BE30050F3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912" y="1524000"/>
            <a:ext cx="3619500" cy="4876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sz="2200" b="1" i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United States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pt-BR" sz="22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Ingrid Bassett, MD, MPH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pt-BR" sz="22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Ethan Borre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pt-BR" sz="22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Andrea Ciaranello, MD, MPH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pt-BR" sz="22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Sydney Costantini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pt-BR" sz="22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Caitlin Dugdale, MD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sv-SE" sz="22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Kenneth Freedberg, MD, MSc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sv-SE" sz="22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Gregg Gonsalves, PhD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sv-SE" sz="22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Emily Hyle, MD, MSc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Franklin Gothic Book" panose="020B0503020102020204" pitchFamily="34" charset="0"/>
              <a:buNone/>
              <a:defRPr/>
            </a:pPr>
            <a:r>
              <a:rPr lang="pt-BR" sz="22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Emily Martey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Franklin Gothic Book" panose="020B0503020102020204" pitchFamily="34" charset="0"/>
              <a:buNone/>
              <a:defRPr/>
            </a:pPr>
            <a:r>
              <a:rPr lang="pt-BR" sz="22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Lucia Millham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Franklin Gothic Book" panose="020B0503020102020204" pitchFamily="34" charset="0"/>
              <a:buNone/>
              <a:defRPr/>
            </a:pPr>
            <a:r>
              <a:rPr lang="pt-BR" sz="22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Anne Neilan, MD, MPH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Franklin Gothic Book" panose="020B0503020102020204" pitchFamily="34" charset="0"/>
              <a:buNone/>
              <a:defRPr/>
            </a:pPr>
            <a:r>
              <a:rPr lang="pt-BR" sz="22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A. David Paltiel, PhD 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Franklin Gothic Book" panose="020B0503020102020204" pitchFamily="34" charset="0"/>
              <a:buNone/>
              <a:defRPr/>
            </a:pPr>
            <a:r>
              <a:rPr lang="pt-BR" sz="22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Robert Parker, ScD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sv-SE" sz="22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Krishna Reddy, MD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4ED1CF1-59F0-4AD1-A2D9-5734025FC51A}"/>
              </a:ext>
            </a:extLst>
          </p:cNvPr>
          <p:cNvSpPr/>
          <p:nvPr/>
        </p:nvSpPr>
        <p:spPr>
          <a:xfrm>
            <a:off x="6931025" y="1524000"/>
            <a:ext cx="5257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  <a:cs typeface="Arial" panose="020B0604020202020204" pitchFamily="34" charset="0"/>
              </a:rPr>
              <a:t>Supported by:</a:t>
            </a:r>
          </a:p>
          <a:p>
            <a:r>
              <a:rPr lang="en-US" sz="2000" dirty="0">
                <a:cs typeface="Arial" panose="020B0604020202020204" pitchFamily="34" charset="0"/>
              </a:rPr>
              <a:t>National Institute of Allergy and Infectious Disease (R01 AI058736, R37 AI093269)</a:t>
            </a:r>
          </a:p>
          <a:p>
            <a:endParaRPr lang="en-US" sz="2000" dirty="0">
              <a:cs typeface="Arial" panose="020B0604020202020204" pitchFamily="34" charset="0"/>
            </a:endParaRPr>
          </a:p>
          <a:p>
            <a:r>
              <a:rPr lang="en-US" sz="2000" dirty="0">
                <a:cs typeface="Arial" panose="020B0604020202020204" pitchFamily="34" charset="0"/>
              </a:rPr>
              <a:t>National Heart, Lung, and Blood Institute </a:t>
            </a:r>
          </a:p>
          <a:p>
            <a:r>
              <a:rPr lang="en-US" sz="2000" dirty="0">
                <a:cs typeface="Arial" panose="020B0604020202020204" pitchFamily="34" charset="0"/>
              </a:rPr>
              <a:t>(EPH - K01 HL123349)</a:t>
            </a:r>
          </a:p>
          <a:p>
            <a:endParaRPr lang="en-US" sz="2000" dirty="0">
              <a:cs typeface="Arial" panose="020B0604020202020204" pitchFamily="34" charset="0"/>
            </a:endParaRPr>
          </a:p>
          <a:p>
            <a:r>
              <a:rPr lang="en-US" sz="2000" dirty="0">
                <a:cs typeface="Arial" panose="020B0604020202020204" pitchFamily="34" charset="0"/>
              </a:rPr>
              <a:t>Steve and Deborah </a:t>
            </a:r>
            <a:r>
              <a:rPr lang="en-US" sz="2000" dirty="0" err="1">
                <a:cs typeface="Arial" panose="020B0604020202020204" pitchFamily="34" charset="0"/>
              </a:rPr>
              <a:t>Gorlin</a:t>
            </a:r>
            <a:r>
              <a:rPr lang="en-US" sz="2000" dirty="0">
                <a:cs typeface="Arial" panose="020B0604020202020204" pitchFamily="34" charset="0"/>
              </a:rPr>
              <a:t> Massachusetts General Hospital Research Scholars Award (RPW)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52D2BA71-D358-450A-A800-68C9D344B914}"/>
              </a:ext>
            </a:extLst>
          </p:cNvPr>
          <p:cNvSpPr txBox="1">
            <a:spLocks/>
          </p:cNvSpPr>
          <p:nvPr/>
        </p:nvSpPr>
        <p:spPr>
          <a:xfrm>
            <a:off x="3465512" y="1828800"/>
            <a:ext cx="36195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1E428A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1E428A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E428A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1E428A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1E428A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Justine Scott, MPH</a:t>
            </a:r>
          </a:p>
          <a:p>
            <a:pPr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Madeleine Stern</a:t>
            </a:r>
          </a:p>
          <a:p>
            <a:pPr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Rochelle Walensky, MD, MPH</a:t>
            </a:r>
          </a:p>
          <a:p>
            <a:pPr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Milton Weinstein, PhD</a:t>
            </a:r>
          </a:p>
          <a:p>
            <a:pPr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sz="2000" b="1" i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South Africa</a:t>
            </a:r>
          </a:p>
          <a:p>
            <a:pPr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Linda-Gail </a:t>
            </a:r>
            <a:r>
              <a:rPr lang="en-US" sz="20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Bekker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MBChB, PhD</a:t>
            </a:r>
          </a:p>
          <a:p>
            <a:pPr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Robin Wood, </a:t>
            </a:r>
            <a:r>
              <a:rPr lang="en-US" sz="20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BMBCh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DSc</a:t>
            </a:r>
          </a:p>
          <a:p>
            <a:pPr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sz="2000" b="1" i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Côte d’Ivoire </a:t>
            </a:r>
          </a:p>
          <a:p>
            <a:pPr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Xavier Anglaret, MD, PhD	</a:t>
            </a:r>
          </a:p>
          <a:p>
            <a:pPr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Christine </a:t>
            </a:r>
            <a:r>
              <a:rPr lang="en-US" sz="20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Danel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MD	</a:t>
            </a:r>
          </a:p>
          <a:p>
            <a:pPr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Serge </a:t>
            </a:r>
            <a:r>
              <a:rPr lang="en-US" sz="20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Eholié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MD, PhD	 </a:t>
            </a:r>
          </a:p>
          <a:p>
            <a:pPr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Eric Ouattara, MD, MPH</a:t>
            </a:r>
          </a:p>
          <a:p>
            <a:pPr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Eugène </a:t>
            </a:r>
            <a:r>
              <a:rPr lang="en-US" sz="20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Messou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MD</a:t>
            </a:r>
          </a:p>
        </p:txBody>
      </p:sp>
    </p:spTree>
    <p:extLst>
      <p:ext uri="{BB962C8B-B14F-4D97-AF65-F5344CB8AC3E}">
        <p14:creationId xmlns:p14="http://schemas.microsoft.com/office/powerpoint/2010/main" val="2792797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Supplementary Slides</a:t>
            </a:r>
          </a:p>
        </p:txBody>
      </p:sp>
    </p:spTree>
    <p:extLst>
      <p:ext uri="{BB962C8B-B14F-4D97-AF65-F5344CB8AC3E}">
        <p14:creationId xmlns:p14="http://schemas.microsoft.com/office/powerpoint/2010/main" val="1980167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Cascade of Care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44C56A2-206C-4251-9F03-38BB98BC4EA4}"/>
              </a:ext>
            </a:extLst>
          </p:cNvPr>
          <p:cNvSpPr txBox="1"/>
          <p:nvPr/>
        </p:nvSpPr>
        <p:spPr>
          <a:xfrm>
            <a:off x="609440" y="1752602"/>
            <a:ext cx="1905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cs typeface="Arial" panose="020B0604020202020204" pitchFamily="34" charset="0"/>
              </a:rPr>
              <a:t>Undiagnosed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528291D-E59D-4F71-B292-ABF785D4A8D7}"/>
              </a:ext>
            </a:extLst>
          </p:cNvPr>
          <p:cNvSpPr txBox="1"/>
          <p:nvPr/>
        </p:nvSpPr>
        <p:spPr>
          <a:xfrm>
            <a:off x="3188995" y="1752600"/>
            <a:ext cx="1738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cs typeface="Arial" panose="020B0604020202020204" pitchFamily="34" charset="0"/>
              </a:rPr>
              <a:t>Diagnosed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C65B150-0923-4FF1-8DC9-614456D607AC}"/>
              </a:ext>
            </a:extLst>
          </p:cNvPr>
          <p:cNvSpPr txBox="1"/>
          <p:nvPr/>
        </p:nvSpPr>
        <p:spPr>
          <a:xfrm>
            <a:off x="5319663" y="3573678"/>
            <a:ext cx="1444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cs typeface="Arial" panose="020B0604020202020204" pitchFamily="34" charset="0"/>
              </a:rPr>
              <a:t>Linkage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FF592A7-CCB9-4177-8165-F48137733C98}"/>
              </a:ext>
            </a:extLst>
          </p:cNvPr>
          <p:cNvSpPr txBox="1"/>
          <p:nvPr/>
        </p:nvSpPr>
        <p:spPr>
          <a:xfrm>
            <a:off x="9891740" y="1752600"/>
            <a:ext cx="2443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cs typeface="Arial" panose="020B0604020202020204" pitchFamily="34" charset="0"/>
              </a:rPr>
              <a:t>2</a:t>
            </a:r>
            <a:r>
              <a:rPr lang="en-US" sz="2400" baseline="30000" dirty="0">
                <a:latin typeface="+mj-lt"/>
                <a:cs typeface="Arial" panose="020B0604020202020204" pitchFamily="34" charset="0"/>
              </a:rPr>
              <a:t>nd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-line ART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03E4EC9E-590C-4705-965A-BD228F041CC3}"/>
              </a:ext>
            </a:extLst>
          </p:cNvPr>
          <p:cNvGrpSpPr/>
          <p:nvPr/>
        </p:nvGrpSpPr>
        <p:grpSpPr>
          <a:xfrm>
            <a:off x="936139" y="2202363"/>
            <a:ext cx="1251667" cy="2928328"/>
            <a:chOff x="545198" y="1945500"/>
            <a:chExt cx="1241501" cy="2939560"/>
          </a:xfrm>
        </p:grpSpPr>
        <p:pic>
          <p:nvPicPr>
            <p:cNvPr id="46" name="Picture 2" descr="Image result for person icon">
              <a:extLst>
                <a:ext uri="{FF2B5EF4-FFF2-40B4-BE49-F238E27FC236}">
                  <a16:creationId xmlns:a16="http://schemas.microsoft.com/office/drawing/2014/main" xmlns="" id="{517A7F7E-5B6F-4C8E-B01E-8675C89D32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199" y="1945500"/>
              <a:ext cx="593407" cy="587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2" descr="Image result for person icon">
              <a:extLst>
                <a:ext uri="{FF2B5EF4-FFF2-40B4-BE49-F238E27FC236}">
                  <a16:creationId xmlns:a16="http://schemas.microsoft.com/office/drawing/2014/main" xmlns="" id="{1755CDC3-9EAA-4A07-899E-2FAD731AE6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198" y="2533412"/>
              <a:ext cx="593407" cy="587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2" descr="Image result for person icon">
              <a:extLst>
                <a:ext uri="{FF2B5EF4-FFF2-40B4-BE49-F238E27FC236}">
                  <a16:creationId xmlns:a16="http://schemas.microsoft.com/office/drawing/2014/main" xmlns="" id="{9D7A1145-78D5-4C55-9624-E93CF7D549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198" y="3121324"/>
              <a:ext cx="593407" cy="587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2" descr="Image result for person icon">
              <a:extLst>
                <a:ext uri="{FF2B5EF4-FFF2-40B4-BE49-F238E27FC236}">
                  <a16:creationId xmlns:a16="http://schemas.microsoft.com/office/drawing/2014/main" xmlns="" id="{4E96E833-3CDF-40AA-AD33-BEDB1753E5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198" y="3709236"/>
              <a:ext cx="593407" cy="587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2" descr="Image result for person icon">
              <a:extLst>
                <a:ext uri="{FF2B5EF4-FFF2-40B4-BE49-F238E27FC236}">
                  <a16:creationId xmlns:a16="http://schemas.microsoft.com/office/drawing/2014/main" xmlns="" id="{21C827C6-7523-4D58-8E4F-F673556FE5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198" y="4297148"/>
              <a:ext cx="593407" cy="587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2" descr="Image result for person icon">
              <a:extLst>
                <a:ext uri="{FF2B5EF4-FFF2-40B4-BE49-F238E27FC236}">
                  <a16:creationId xmlns:a16="http://schemas.microsoft.com/office/drawing/2014/main" xmlns="" id="{99E7DDA1-72C3-4CA5-9205-79B9A7835A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3292" y="1945500"/>
              <a:ext cx="593407" cy="587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2" descr="Image result for person icon">
              <a:extLst>
                <a:ext uri="{FF2B5EF4-FFF2-40B4-BE49-F238E27FC236}">
                  <a16:creationId xmlns:a16="http://schemas.microsoft.com/office/drawing/2014/main" xmlns="" id="{E4B67697-53B4-467D-91A1-7DFCF12DDF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3292" y="2533412"/>
              <a:ext cx="593407" cy="587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2" descr="Image result for person icon">
              <a:extLst>
                <a:ext uri="{FF2B5EF4-FFF2-40B4-BE49-F238E27FC236}">
                  <a16:creationId xmlns:a16="http://schemas.microsoft.com/office/drawing/2014/main" xmlns="" id="{535B9724-B56B-43A5-8B52-2B92475C51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3292" y="3121324"/>
              <a:ext cx="593407" cy="587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2" descr="Image result for person icon">
              <a:extLst>
                <a:ext uri="{FF2B5EF4-FFF2-40B4-BE49-F238E27FC236}">
                  <a16:creationId xmlns:a16="http://schemas.microsoft.com/office/drawing/2014/main" xmlns="" id="{2F342051-E28D-4C07-A964-93F9C852E5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3292" y="3709236"/>
              <a:ext cx="593407" cy="587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2" descr="Image result for person icon">
              <a:extLst>
                <a:ext uri="{FF2B5EF4-FFF2-40B4-BE49-F238E27FC236}">
                  <a16:creationId xmlns:a16="http://schemas.microsoft.com/office/drawing/2014/main" xmlns="" id="{F4AF2281-DABC-43F9-A4D9-557393E73C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3292" y="4297148"/>
              <a:ext cx="593407" cy="587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C882BACD-79C2-40D6-9B68-628CE3334CBA}"/>
              </a:ext>
            </a:extLst>
          </p:cNvPr>
          <p:cNvGrpSpPr/>
          <p:nvPr/>
        </p:nvGrpSpPr>
        <p:grpSpPr>
          <a:xfrm>
            <a:off x="7440035" y="2311266"/>
            <a:ext cx="598266" cy="2928328"/>
            <a:chOff x="7858111" y="1945500"/>
            <a:chExt cx="593407" cy="2939560"/>
          </a:xfrm>
        </p:grpSpPr>
        <p:pic>
          <p:nvPicPr>
            <p:cNvPr id="41" name="Picture 2" descr="Image result for person icon">
              <a:extLst>
                <a:ext uri="{FF2B5EF4-FFF2-40B4-BE49-F238E27FC236}">
                  <a16:creationId xmlns:a16="http://schemas.microsoft.com/office/drawing/2014/main" xmlns="" id="{4E1E2F6F-463B-4E08-8758-05CABBB7E2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8111" y="1945500"/>
              <a:ext cx="593407" cy="587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" descr="Image result for person icon">
              <a:extLst>
                <a:ext uri="{FF2B5EF4-FFF2-40B4-BE49-F238E27FC236}">
                  <a16:creationId xmlns:a16="http://schemas.microsoft.com/office/drawing/2014/main" xmlns="" id="{ABFC83F7-1240-4B32-B758-6DC04D42DC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8111" y="2532632"/>
              <a:ext cx="593407" cy="587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" descr="Image result for person icon">
              <a:extLst>
                <a:ext uri="{FF2B5EF4-FFF2-40B4-BE49-F238E27FC236}">
                  <a16:creationId xmlns:a16="http://schemas.microsoft.com/office/drawing/2014/main" xmlns="" id="{07DCF7A3-BDC5-4147-BA09-3EA4F0637C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8111" y="3121324"/>
              <a:ext cx="593407" cy="587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2" descr="Image result for person icon">
              <a:extLst>
                <a:ext uri="{FF2B5EF4-FFF2-40B4-BE49-F238E27FC236}">
                  <a16:creationId xmlns:a16="http://schemas.microsoft.com/office/drawing/2014/main" xmlns="" id="{F63F1777-37C7-4E37-A343-6007F028A9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8111" y="3709236"/>
              <a:ext cx="593407" cy="587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2" descr="Image result for person icon">
              <a:extLst>
                <a:ext uri="{FF2B5EF4-FFF2-40B4-BE49-F238E27FC236}">
                  <a16:creationId xmlns:a16="http://schemas.microsoft.com/office/drawing/2014/main" xmlns="" id="{D923EE72-0840-49E3-87E2-DEF688A198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8111" y="4297148"/>
              <a:ext cx="593407" cy="587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07CED0CA-F894-4E25-A66C-FFD76FDB1B84}"/>
              </a:ext>
            </a:extLst>
          </p:cNvPr>
          <p:cNvGrpSpPr/>
          <p:nvPr/>
        </p:nvGrpSpPr>
        <p:grpSpPr>
          <a:xfrm>
            <a:off x="10281353" y="2748840"/>
            <a:ext cx="598266" cy="1756997"/>
            <a:chOff x="7651362" y="831263"/>
            <a:chExt cx="593407" cy="1763736"/>
          </a:xfrm>
        </p:grpSpPr>
        <p:pic>
          <p:nvPicPr>
            <p:cNvPr id="38" name="Picture 2" descr="Image result for person icon">
              <a:extLst>
                <a:ext uri="{FF2B5EF4-FFF2-40B4-BE49-F238E27FC236}">
                  <a16:creationId xmlns:a16="http://schemas.microsoft.com/office/drawing/2014/main" xmlns="" id="{12A1BD0B-789B-4BF3-BB5F-5BB50CEC99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1362" y="831263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" descr="Image result for person icon">
              <a:extLst>
                <a:ext uri="{FF2B5EF4-FFF2-40B4-BE49-F238E27FC236}">
                  <a16:creationId xmlns:a16="http://schemas.microsoft.com/office/drawing/2014/main" xmlns="" id="{734E8D89-56F9-4FAF-9A2D-84D4D93DAB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1362" y="1418395"/>
              <a:ext cx="593407" cy="587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" descr="Image result for person icon">
              <a:extLst>
                <a:ext uri="{FF2B5EF4-FFF2-40B4-BE49-F238E27FC236}">
                  <a16:creationId xmlns:a16="http://schemas.microsoft.com/office/drawing/2014/main" xmlns="" id="{C6700F3C-D433-4E77-8959-5657368CD3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1362" y="2007087"/>
              <a:ext cx="593407" cy="587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78260349-EC64-4F8A-B5C1-299694F11201}"/>
              </a:ext>
            </a:extLst>
          </p:cNvPr>
          <p:cNvCxnSpPr/>
          <p:nvPr/>
        </p:nvCxnSpPr>
        <p:spPr>
          <a:xfrm>
            <a:off x="4927328" y="4118965"/>
            <a:ext cx="2028153" cy="1024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99F4C080-7A6B-45D8-BFEA-A55EAB3D3FBE}"/>
              </a:ext>
            </a:extLst>
          </p:cNvPr>
          <p:cNvCxnSpPr/>
          <p:nvPr/>
        </p:nvCxnSpPr>
        <p:spPr>
          <a:xfrm>
            <a:off x="2251214" y="4108717"/>
            <a:ext cx="1005840" cy="1024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39CD8D77-53A7-4F32-BAA6-0C419D2A4CDD}"/>
              </a:ext>
            </a:extLst>
          </p:cNvPr>
          <p:cNvGrpSpPr/>
          <p:nvPr/>
        </p:nvGrpSpPr>
        <p:grpSpPr>
          <a:xfrm>
            <a:off x="8764785" y="4702071"/>
            <a:ext cx="894867" cy="884464"/>
            <a:chOff x="7551798" y="5133453"/>
            <a:chExt cx="887599" cy="887856"/>
          </a:xfrm>
          <a:solidFill>
            <a:srgbClr val="FF0000"/>
          </a:solidFill>
        </p:grpSpPr>
        <p:sp>
          <p:nvSpPr>
            <p:cNvPr id="36" name="Arrow: Curved Right 35">
              <a:extLst>
                <a:ext uri="{FF2B5EF4-FFF2-40B4-BE49-F238E27FC236}">
                  <a16:creationId xmlns:a16="http://schemas.microsoft.com/office/drawing/2014/main" xmlns="" id="{11A3CD69-462F-4614-9A91-D48F3F632657}"/>
                </a:ext>
              </a:extLst>
            </p:cNvPr>
            <p:cNvSpPr/>
            <p:nvPr/>
          </p:nvSpPr>
          <p:spPr>
            <a:xfrm>
              <a:off x="7551798" y="5160782"/>
              <a:ext cx="373859" cy="860527"/>
            </a:xfrm>
            <a:prstGeom prst="curved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Arrow: Curved Right 36">
              <a:extLst>
                <a:ext uri="{FF2B5EF4-FFF2-40B4-BE49-F238E27FC236}">
                  <a16:creationId xmlns:a16="http://schemas.microsoft.com/office/drawing/2014/main" xmlns="" id="{D9A849BE-3F76-4D08-8CE5-A6C1706F98FE}"/>
                </a:ext>
              </a:extLst>
            </p:cNvPr>
            <p:cNvSpPr/>
            <p:nvPr/>
          </p:nvSpPr>
          <p:spPr>
            <a:xfrm rot="10800000">
              <a:off x="8065538" y="5133453"/>
              <a:ext cx="373859" cy="860527"/>
            </a:xfrm>
            <a:prstGeom prst="curved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BA03DCD6-A8EB-4450-A52E-096D0BCEB3EF}"/>
              </a:ext>
            </a:extLst>
          </p:cNvPr>
          <p:cNvGrpSpPr/>
          <p:nvPr/>
        </p:nvGrpSpPr>
        <p:grpSpPr>
          <a:xfrm>
            <a:off x="7351593" y="5539259"/>
            <a:ext cx="3859552" cy="632941"/>
            <a:chOff x="7677311" y="5539400"/>
            <a:chExt cx="3828205" cy="635369"/>
          </a:xfrm>
        </p:grpSpPr>
        <p:pic>
          <p:nvPicPr>
            <p:cNvPr id="29" name="Picture 2" descr="Image result for person icon">
              <a:extLst>
                <a:ext uri="{FF2B5EF4-FFF2-40B4-BE49-F238E27FC236}">
                  <a16:creationId xmlns:a16="http://schemas.microsoft.com/office/drawing/2014/main" xmlns="" id="{CD328720-F063-4FA5-A39D-7C229BA2A6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7311" y="5586857"/>
              <a:ext cx="593407" cy="587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Image result for person icon">
              <a:extLst>
                <a:ext uri="{FF2B5EF4-FFF2-40B4-BE49-F238E27FC236}">
                  <a16:creationId xmlns:a16="http://schemas.microsoft.com/office/drawing/2014/main" xmlns="" id="{D122117A-C129-49F5-8825-4AC59981AE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0718" y="5568674"/>
              <a:ext cx="593407" cy="587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Image result for person icon">
              <a:extLst>
                <a:ext uri="{FF2B5EF4-FFF2-40B4-BE49-F238E27FC236}">
                  <a16:creationId xmlns:a16="http://schemas.microsoft.com/office/drawing/2014/main" xmlns="" id="{F0B5A849-E90B-4CC3-A766-11D7BA2261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12437" y="5568674"/>
              <a:ext cx="593407" cy="587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Image result for person icon">
              <a:extLst>
                <a:ext uri="{FF2B5EF4-FFF2-40B4-BE49-F238E27FC236}">
                  <a16:creationId xmlns:a16="http://schemas.microsoft.com/office/drawing/2014/main" xmlns="" id="{58C10518-1052-4D0B-A324-DD1303F6FF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4156" y="5568674"/>
              <a:ext cx="593407" cy="587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Image result for person icon">
              <a:extLst>
                <a:ext uri="{FF2B5EF4-FFF2-40B4-BE49-F238E27FC236}">
                  <a16:creationId xmlns:a16="http://schemas.microsoft.com/office/drawing/2014/main" xmlns="" id="{A9622E78-09F3-4C27-AFC5-4D8C49AC08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0124" y="5568674"/>
              <a:ext cx="593407" cy="587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 descr="Image result for person icon">
              <a:extLst>
                <a:ext uri="{FF2B5EF4-FFF2-40B4-BE49-F238E27FC236}">
                  <a16:creationId xmlns:a16="http://schemas.microsoft.com/office/drawing/2014/main" xmlns="" id="{266458F3-B165-403E-8EAC-74DC2C674F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71385" y="5557599"/>
              <a:ext cx="593407" cy="587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" descr="Image result for person icon">
              <a:extLst>
                <a:ext uri="{FF2B5EF4-FFF2-40B4-BE49-F238E27FC236}">
                  <a16:creationId xmlns:a16="http://schemas.microsoft.com/office/drawing/2014/main" xmlns="" id="{56997F90-7F3C-45D2-BC4D-240862AE1B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12109" y="5539400"/>
              <a:ext cx="593407" cy="587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D581C1D-A67C-441B-9738-12DDFDA0410B}"/>
              </a:ext>
            </a:extLst>
          </p:cNvPr>
          <p:cNvSpPr txBox="1"/>
          <p:nvPr/>
        </p:nvSpPr>
        <p:spPr>
          <a:xfrm>
            <a:off x="5865812" y="5681590"/>
            <a:ext cx="1608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cs typeface="Arial" panose="020B0604020202020204" pitchFamily="34" charset="0"/>
              </a:rPr>
              <a:t>Out of Care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327948D-0328-4316-8704-546B894D229F}"/>
              </a:ext>
            </a:extLst>
          </p:cNvPr>
          <p:cNvSpPr txBox="1"/>
          <p:nvPr/>
        </p:nvSpPr>
        <p:spPr>
          <a:xfrm>
            <a:off x="8574650" y="3565557"/>
            <a:ext cx="1533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cs typeface="Arial" panose="020B0604020202020204" pitchFamily="34" charset="0"/>
              </a:rPr>
              <a:t>Viral Load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FBCE5C6-2002-4C8A-B383-E59FD4B0B31A}"/>
              </a:ext>
            </a:extLst>
          </p:cNvPr>
          <p:cNvGrpSpPr/>
          <p:nvPr/>
        </p:nvGrpSpPr>
        <p:grpSpPr>
          <a:xfrm>
            <a:off x="8326497" y="3751427"/>
            <a:ext cx="1296237" cy="755760"/>
            <a:chOff x="8698750" y="3329126"/>
            <a:chExt cx="1285709" cy="758659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xmlns="" id="{24EF0E35-075D-40DB-AB2E-E48A07063430}"/>
                </a:ext>
              </a:extLst>
            </p:cNvPr>
            <p:cNvCxnSpPr/>
            <p:nvPr/>
          </p:nvCxnSpPr>
          <p:spPr>
            <a:xfrm>
              <a:off x="9181599" y="3698168"/>
              <a:ext cx="802860" cy="102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Arc 27">
              <a:extLst>
                <a:ext uri="{FF2B5EF4-FFF2-40B4-BE49-F238E27FC236}">
                  <a16:creationId xmlns:a16="http://schemas.microsoft.com/office/drawing/2014/main" xmlns="" id="{541CF624-3624-452D-9270-54982A3F1DA8}"/>
                </a:ext>
              </a:extLst>
            </p:cNvPr>
            <p:cNvSpPr/>
            <p:nvPr/>
          </p:nvSpPr>
          <p:spPr>
            <a:xfrm rot="5400000">
              <a:off x="8779430" y="3248446"/>
              <a:ext cx="758659" cy="920020"/>
            </a:xfrm>
            <a:prstGeom prst="arc">
              <a:avLst>
                <a:gd name="adj1" fmla="val 16200000"/>
                <a:gd name="adj2" fmla="val 1218557"/>
              </a:avLst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0CEE0C4A-38A8-45E1-AB59-2DD5B4C06C44}"/>
              </a:ext>
            </a:extLst>
          </p:cNvPr>
          <p:cNvSpPr/>
          <p:nvPr/>
        </p:nvSpPr>
        <p:spPr>
          <a:xfrm>
            <a:off x="7095271" y="2311266"/>
            <a:ext cx="4494414" cy="2928328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516F5E9-B47C-47A4-A985-DA0E15A8CBCE}"/>
              </a:ext>
            </a:extLst>
          </p:cNvPr>
          <p:cNvSpPr txBox="1"/>
          <p:nvPr/>
        </p:nvSpPr>
        <p:spPr>
          <a:xfrm>
            <a:off x="7095272" y="1752600"/>
            <a:ext cx="1905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cs typeface="Arial" panose="020B0604020202020204" pitchFamily="34" charset="0"/>
              </a:rPr>
              <a:t>1</a:t>
            </a:r>
            <a:r>
              <a:rPr lang="en-US" sz="2400" baseline="30000" dirty="0">
                <a:latin typeface="+mj-lt"/>
                <a:cs typeface="Arial" panose="020B0604020202020204" pitchFamily="34" charset="0"/>
              </a:rPr>
              <a:t>st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-line ART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03D6AC79-274C-4B9F-8FB0-D13F84F65814}"/>
              </a:ext>
            </a:extLst>
          </p:cNvPr>
          <p:cNvGrpSpPr/>
          <p:nvPr/>
        </p:nvGrpSpPr>
        <p:grpSpPr>
          <a:xfrm>
            <a:off x="3389870" y="3502339"/>
            <a:ext cx="1196533" cy="1176844"/>
            <a:chOff x="3137617" y="2007087"/>
            <a:chExt cx="1186815" cy="1181358"/>
          </a:xfrm>
        </p:grpSpPr>
        <p:pic>
          <p:nvPicPr>
            <p:cNvPr id="23" name="Picture 2" descr="Image result for person icon">
              <a:extLst>
                <a:ext uri="{FF2B5EF4-FFF2-40B4-BE49-F238E27FC236}">
                  <a16:creationId xmlns:a16="http://schemas.microsoft.com/office/drawing/2014/main" xmlns="" id="{FEBE2323-F214-4660-8E09-5BFC7204F3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7618" y="2007087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Image result for person icon">
              <a:extLst>
                <a:ext uri="{FF2B5EF4-FFF2-40B4-BE49-F238E27FC236}">
                  <a16:creationId xmlns:a16="http://schemas.microsoft.com/office/drawing/2014/main" xmlns="" id="{11A0D245-9B3C-4C81-9DF5-835A970163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1025" y="2007087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Image result for person icon">
              <a:extLst>
                <a:ext uri="{FF2B5EF4-FFF2-40B4-BE49-F238E27FC236}">
                  <a16:creationId xmlns:a16="http://schemas.microsoft.com/office/drawing/2014/main" xmlns="" id="{9289716C-74F7-4B87-A46D-AD546D7413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7617" y="2600533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Image result for person icon">
              <a:extLst>
                <a:ext uri="{FF2B5EF4-FFF2-40B4-BE49-F238E27FC236}">
                  <a16:creationId xmlns:a16="http://schemas.microsoft.com/office/drawing/2014/main" xmlns="" id="{2F32157F-4D98-4E4A-97D9-04D44BF214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1024" y="2594999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531970F-283F-4064-9A25-22A84AD998EE}"/>
              </a:ext>
            </a:extLst>
          </p:cNvPr>
          <p:cNvSpPr txBox="1"/>
          <p:nvPr/>
        </p:nvSpPr>
        <p:spPr>
          <a:xfrm>
            <a:off x="10530717" y="4805502"/>
            <a:ext cx="1308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cs typeface="Arial" panose="020B0604020202020204" pitchFamily="34" charset="0"/>
              </a:rPr>
              <a:t>In Care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0BB13740-C07D-4522-80A2-2534A8AD2E2C}"/>
              </a:ext>
            </a:extLst>
          </p:cNvPr>
          <p:cNvSpPr txBox="1"/>
          <p:nvPr/>
        </p:nvSpPr>
        <p:spPr>
          <a:xfrm>
            <a:off x="2205594" y="3539958"/>
            <a:ext cx="1378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cs typeface="Arial" panose="020B0604020202020204" pitchFamily="34" charset="0"/>
              </a:rPr>
              <a:t>Testing</a:t>
            </a:r>
          </a:p>
        </p:txBody>
      </p:sp>
    </p:spTree>
    <p:extLst>
      <p:ext uri="{BB962C8B-B14F-4D97-AF65-F5344CB8AC3E}">
        <p14:creationId xmlns:p14="http://schemas.microsoft.com/office/powerpoint/2010/main" val="2668478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Strategy 1 – No New ART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44C56A2-206C-4251-9F03-38BB98BC4EA4}"/>
              </a:ext>
            </a:extLst>
          </p:cNvPr>
          <p:cNvSpPr txBox="1"/>
          <p:nvPr/>
        </p:nvSpPr>
        <p:spPr>
          <a:xfrm>
            <a:off x="609440" y="1791825"/>
            <a:ext cx="1905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cs typeface="Arial" panose="020B0604020202020204" pitchFamily="34" charset="0"/>
              </a:rPr>
              <a:t>Undiagnosed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528291D-E59D-4F71-B292-ABF785D4A8D7}"/>
              </a:ext>
            </a:extLst>
          </p:cNvPr>
          <p:cNvSpPr txBox="1"/>
          <p:nvPr/>
        </p:nvSpPr>
        <p:spPr>
          <a:xfrm>
            <a:off x="3188995" y="1791823"/>
            <a:ext cx="1738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cs typeface="Arial" panose="020B0604020202020204" pitchFamily="34" charset="0"/>
              </a:rPr>
              <a:t>Diagnosed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C65B150-0923-4FF1-8DC9-614456D607AC}"/>
              </a:ext>
            </a:extLst>
          </p:cNvPr>
          <p:cNvSpPr txBox="1"/>
          <p:nvPr/>
        </p:nvSpPr>
        <p:spPr>
          <a:xfrm>
            <a:off x="5319663" y="3612901"/>
            <a:ext cx="1444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Linkage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FF592A7-CCB9-4177-8165-F48137733C98}"/>
              </a:ext>
            </a:extLst>
          </p:cNvPr>
          <p:cNvSpPr txBox="1"/>
          <p:nvPr/>
        </p:nvSpPr>
        <p:spPr>
          <a:xfrm>
            <a:off x="9891740" y="1791823"/>
            <a:ext cx="2443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cs typeface="Arial" panose="020B0604020202020204" pitchFamily="34" charset="0"/>
              </a:rPr>
              <a:t>2</a:t>
            </a:r>
            <a:r>
              <a:rPr lang="en-US" sz="2400" baseline="30000" dirty="0">
                <a:latin typeface="+mj-lt"/>
                <a:cs typeface="Arial" panose="020B0604020202020204" pitchFamily="34" charset="0"/>
              </a:rPr>
              <a:t>nd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-line ART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07CED0CA-F894-4E25-A66C-FFD76FDB1B84}"/>
              </a:ext>
            </a:extLst>
          </p:cNvPr>
          <p:cNvGrpSpPr/>
          <p:nvPr/>
        </p:nvGrpSpPr>
        <p:grpSpPr>
          <a:xfrm>
            <a:off x="10281353" y="2788063"/>
            <a:ext cx="598266" cy="1756997"/>
            <a:chOff x="7651362" y="831263"/>
            <a:chExt cx="593407" cy="1763736"/>
          </a:xfrm>
        </p:grpSpPr>
        <p:pic>
          <p:nvPicPr>
            <p:cNvPr id="38" name="Picture 2" descr="Image result for person icon">
              <a:extLst>
                <a:ext uri="{FF2B5EF4-FFF2-40B4-BE49-F238E27FC236}">
                  <a16:creationId xmlns:a16="http://schemas.microsoft.com/office/drawing/2014/main" xmlns="" id="{12A1BD0B-789B-4BF3-BB5F-5BB50CEC99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1362" y="831263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" descr="Image result for person icon">
              <a:extLst>
                <a:ext uri="{FF2B5EF4-FFF2-40B4-BE49-F238E27FC236}">
                  <a16:creationId xmlns:a16="http://schemas.microsoft.com/office/drawing/2014/main" xmlns="" id="{734E8D89-56F9-4FAF-9A2D-84D4D93DAB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1362" y="1418395"/>
              <a:ext cx="593407" cy="587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" descr="Image result for person icon">
              <a:extLst>
                <a:ext uri="{FF2B5EF4-FFF2-40B4-BE49-F238E27FC236}">
                  <a16:creationId xmlns:a16="http://schemas.microsoft.com/office/drawing/2014/main" xmlns="" id="{C6700F3C-D433-4E77-8959-5657368CD3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1362" y="2007087"/>
              <a:ext cx="593407" cy="587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78260349-EC64-4F8A-B5C1-299694F11201}"/>
              </a:ext>
            </a:extLst>
          </p:cNvPr>
          <p:cNvCxnSpPr/>
          <p:nvPr/>
        </p:nvCxnSpPr>
        <p:spPr>
          <a:xfrm>
            <a:off x="4927328" y="4158188"/>
            <a:ext cx="2028153" cy="10249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99F4C080-7A6B-45D8-BFEA-A55EAB3D3FBE}"/>
              </a:ext>
            </a:extLst>
          </p:cNvPr>
          <p:cNvCxnSpPr/>
          <p:nvPr/>
        </p:nvCxnSpPr>
        <p:spPr>
          <a:xfrm>
            <a:off x="2251214" y="4147940"/>
            <a:ext cx="1005840" cy="10249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39CD8D77-53A7-4F32-BAA6-0C419D2A4CDD}"/>
              </a:ext>
            </a:extLst>
          </p:cNvPr>
          <p:cNvGrpSpPr/>
          <p:nvPr/>
        </p:nvGrpSpPr>
        <p:grpSpPr>
          <a:xfrm>
            <a:off x="8764785" y="4741294"/>
            <a:ext cx="894867" cy="884464"/>
            <a:chOff x="7551798" y="5133453"/>
            <a:chExt cx="887599" cy="887856"/>
          </a:xfrm>
          <a:solidFill>
            <a:srgbClr val="FF0000"/>
          </a:solidFill>
        </p:grpSpPr>
        <p:sp>
          <p:nvSpPr>
            <p:cNvPr id="36" name="Arrow: Curved Right 35">
              <a:extLst>
                <a:ext uri="{FF2B5EF4-FFF2-40B4-BE49-F238E27FC236}">
                  <a16:creationId xmlns:a16="http://schemas.microsoft.com/office/drawing/2014/main" xmlns="" id="{11A3CD69-462F-4614-9A91-D48F3F632657}"/>
                </a:ext>
              </a:extLst>
            </p:cNvPr>
            <p:cNvSpPr/>
            <p:nvPr/>
          </p:nvSpPr>
          <p:spPr>
            <a:xfrm>
              <a:off x="7551798" y="5160782"/>
              <a:ext cx="373859" cy="860527"/>
            </a:xfrm>
            <a:prstGeom prst="curvedRight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Arrow: Curved Right 36">
              <a:extLst>
                <a:ext uri="{FF2B5EF4-FFF2-40B4-BE49-F238E27FC236}">
                  <a16:creationId xmlns:a16="http://schemas.microsoft.com/office/drawing/2014/main" xmlns="" id="{D9A849BE-3F76-4D08-8CE5-A6C1706F98FE}"/>
                </a:ext>
              </a:extLst>
            </p:cNvPr>
            <p:cNvSpPr/>
            <p:nvPr/>
          </p:nvSpPr>
          <p:spPr>
            <a:xfrm rot="10800000">
              <a:off x="8065538" y="5133453"/>
              <a:ext cx="373859" cy="860527"/>
            </a:xfrm>
            <a:prstGeom prst="curvedRight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BA03DCD6-A8EB-4450-A52E-096D0BCEB3EF}"/>
              </a:ext>
            </a:extLst>
          </p:cNvPr>
          <p:cNvGrpSpPr/>
          <p:nvPr/>
        </p:nvGrpSpPr>
        <p:grpSpPr>
          <a:xfrm>
            <a:off x="7351593" y="5578482"/>
            <a:ext cx="3859552" cy="632941"/>
            <a:chOff x="7677311" y="5539400"/>
            <a:chExt cx="3828205" cy="635369"/>
          </a:xfrm>
        </p:grpSpPr>
        <p:pic>
          <p:nvPicPr>
            <p:cNvPr id="29" name="Picture 2" descr="Image result for person icon">
              <a:extLst>
                <a:ext uri="{FF2B5EF4-FFF2-40B4-BE49-F238E27FC236}">
                  <a16:creationId xmlns:a16="http://schemas.microsoft.com/office/drawing/2014/main" xmlns="" id="{CD328720-F063-4FA5-A39D-7C229BA2A6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7311" y="5586857"/>
              <a:ext cx="593407" cy="587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Image result for person icon">
              <a:extLst>
                <a:ext uri="{FF2B5EF4-FFF2-40B4-BE49-F238E27FC236}">
                  <a16:creationId xmlns:a16="http://schemas.microsoft.com/office/drawing/2014/main" xmlns="" id="{D122117A-C129-49F5-8825-4AC59981AE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0718" y="5568674"/>
              <a:ext cx="593407" cy="587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Image result for person icon">
              <a:extLst>
                <a:ext uri="{FF2B5EF4-FFF2-40B4-BE49-F238E27FC236}">
                  <a16:creationId xmlns:a16="http://schemas.microsoft.com/office/drawing/2014/main" xmlns="" id="{F0B5A849-E90B-4CC3-A766-11D7BA2261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12437" y="5568674"/>
              <a:ext cx="593407" cy="587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Image result for person icon">
              <a:extLst>
                <a:ext uri="{FF2B5EF4-FFF2-40B4-BE49-F238E27FC236}">
                  <a16:creationId xmlns:a16="http://schemas.microsoft.com/office/drawing/2014/main" xmlns="" id="{58C10518-1052-4D0B-A324-DD1303F6FF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4156" y="5568674"/>
              <a:ext cx="593407" cy="587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Image result for person icon">
              <a:extLst>
                <a:ext uri="{FF2B5EF4-FFF2-40B4-BE49-F238E27FC236}">
                  <a16:creationId xmlns:a16="http://schemas.microsoft.com/office/drawing/2014/main" xmlns="" id="{A9622E78-09F3-4C27-AFC5-4D8C49AC08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0124" y="5568674"/>
              <a:ext cx="593407" cy="587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 descr="Image result for person icon">
              <a:extLst>
                <a:ext uri="{FF2B5EF4-FFF2-40B4-BE49-F238E27FC236}">
                  <a16:creationId xmlns:a16="http://schemas.microsoft.com/office/drawing/2014/main" xmlns="" id="{266458F3-B165-403E-8EAC-74DC2C674F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71385" y="5557599"/>
              <a:ext cx="593407" cy="587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" descr="Image result for person icon">
              <a:extLst>
                <a:ext uri="{FF2B5EF4-FFF2-40B4-BE49-F238E27FC236}">
                  <a16:creationId xmlns:a16="http://schemas.microsoft.com/office/drawing/2014/main" xmlns="" id="{56997F90-7F3C-45D2-BC4D-240862AE1B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12109" y="5539400"/>
              <a:ext cx="593407" cy="587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D581C1D-A67C-441B-9738-12DDFDA0410B}"/>
              </a:ext>
            </a:extLst>
          </p:cNvPr>
          <p:cNvSpPr txBox="1"/>
          <p:nvPr/>
        </p:nvSpPr>
        <p:spPr>
          <a:xfrm>
            <a:off x="5865812" y="5720813"/>
            <a:ext cx="1608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Out of Care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327948D-0328-4316-8704-546B894D229F}"/>
              </a:ext>
            </a:extLst>
          </p:cNvPr>
          <p:cNvSpPr txBox="1"/>
          <p:nvPr/>
        </p:nvSpPr>
        <p:spPr>
          <a:xfrm>
            <a:off x="8574650" y="3604780"/>
            <a:ext cx="1533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cs typeface="Arial" panose="020B0604020202020204" pitchFamily="34" charset="0"/>
              </a:rPr>
              <a:t>Viral Load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FBCE5C6-2002-4C8A-B383-E59FD4B0B31A}"/>
              </a:ext>
            </a:extLst>
          </p:cNvPr>
          <p:cNvGrpSpPr/>
          <p:nvPr/>
        </p:nvGrpSpPr>
        <p:grpSpPr>
          <a:xfrm>
            <a:off x="8326497" y="3790650"/>
            <a:ext cx="1296237" cy="755760"/>
            <a:chOff x="8698750" y="3329126"/>
            <a:chExt cx="1285709" cy="758659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xmlns="" id="{24EF0E35-075D-40DB-AB2E-E48A07063430}"/>
                </a:ext>
              </a:extLst>
            </p:cNvPr>
            <p:cNvCxnSpPr/>
            <p:nvPr/>
          </p:nvCxnSpPr>
          <p:spPr>
            <a:xfrm>
              <a:off x="9181599" y="3698168"/>
              <a:ext cx="802860" cy="102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Arc 27">
              <a:extLst>
                <a:ext uri="{FF2B5EF4-FFF2-40B4-BE49-F238E27FC236}">
                  <a16:creationId xmlns:a16="http://schemas.microsoft.com/office/drawing/2014/main" xmlns="" id="{541CF624-3624-452D-9270-54982A3F1DA8}"/>
                </a:ext>
              </a:extLst>
            </p:cNvPr>
            <p:cNvSpPr/>
            <p:nvPr/>
          </p:nvSpPr>
          <p:spPr>
            <a:xfrm rot="5400000">
              <a:off x="8779430" y="3248446"/>
              <a:ext cx="758659" cy="920020"/>
            </a:xfrm>
            <a:prstGeom prst="arc">
              <a:avLst>
                <a:gd name="adj1" fmla="val 16200000"/>
                <a:gd name="adj2" fmla="val 1218557"/>
              </a:avLst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0CEE0C4A-38A8-45E1-AB59-2DD5B4C06C44}"/>
              </a:ext>
            </a:extLst>
          </p:cNvPr>
          <p:cNvSpPr/>
          <p:nvPr/>
        </p:nvSpPr>
        <p:spPr>
          <a:xfrm>
            <a:off x="7095271" y="2350489"/>
            <a:ext cx="4494414" cy="2928328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516F5E9-B47C-47A4-A985-DA0E15A8CBCE}"/>
              </a:ext>
            </a:extLst>
          </p:cNvPr>
          <p:cNvSpPr txBox="1"/>
          <p:nvPr/>
        </p:nvSpPr>
        <p:spPr>
          <a:xfrm>
            <a:off x="7095272" y="1791823"/>
            <a:ext cx="1905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cs typeface="Arial" panose="020B0604020202020204" pitchFamily="34" charset="0"/>
              </a:rPr>
              <a:t>1</a:t>
            </a:r>
            <a:r>
              <a:rPr lang="en-US" sz="2400" baseline="30000" dirty="0">
                <a:latin typeface="+mj-lt"/>
                <a:cs typeface="Arial" panose="020B0604020202020204" pitchFamily="34" charset="0"/>
              </a:rPr>
              <a:t>st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-line ART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03D6AC79-274C-4B9F-8FB0-D13F84F65814}"/>
              </a:ext>
            </a:extLst>
          </p:cNvPr>
          <p:cNvGrpSpPr/>
          <p:nvPr/>
        </p:nvGrpSpPr>
        <p:grpSpPr>
          <a:xfrm>
            <a:off x="3389870" y="3541562"/>
            <a:ext cx="1196533" cy="1176844"/>
            <a:chOff x="3137617" y="2007087"/>
            <a:chExt cx="1186815" cy="1181358"/>
          </a:xfrm>
        </p:grpSpPr>
        <p:pic>
          <p:nvPicPr>
            <p:cNvPr id="23" name="Picture 2" descr="Image result for person icon">
              <a:extLst>
                <a:ext uri="{FF2B5EF4-FFF2-40B4-BE49-F238E27FC236}">
                  <a16:creationId xmlns:a16="http://schemas.microsoft.com/office/drawing/2014/main" xmlns="" id="{FEBE2323-F214-4660-8E09-5BFC7204F3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7618" y="2007087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Image result for person icon">
              <a:extLst>
                <a:ext uri="{FF2B5EF4-FFF2-40B4-BE49-F238E27FC236}">
                  <a16:creationId xmlns:a16="http://schemas.microsoft.com/office/drawing/2014/main" xmlns="" id="{11A0D245-9B3C-4C81-9DF5-835A970163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1025" y="2007087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Image result for person icon">
              <a:extLst>
                <a:ext uri="{FF2B5EF4-FFF2-40B4-BE49-F238E27FC236}">
                  <a16:creationId xmlns:a16="http://schemas.microsoft.com/office/drawing/2014/main" xmlns="" id="{9289716C-74F7-4B87-A46D-AD546D7413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7617" y="2600533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Image result for person icon">
              <a:extLst>
                <a:ext uri="{FF2B5EF4-FFF2-40B4-BE49-F238E27FC236}">
                  <a16:creationId xmlns:a16="http://schemas.microsoft.com/office/drawing/2014/main" xmlns="" id="{2F32157F-4D98-4E4A-97D9-04D44BF214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1024" y="2594999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531970F-283F-4064-9A25-22A84AD998EE}"/>
              </a:ext>
            </a:extLst>
          </p:cNvPr>
          <p:cNvSpPr txBox="1"/>
          <p:nvPr/>
        </p:nvSpPr>
        <p:spPr>
          <a:xfrm>
            <a:off x="10530717" y="4844725"/>
            <a:ext cx="1308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cs typeface="Arial" panose="020B0604020202020204" pitchFamily="34" charset="0"/>
              </a:rPr>
              <a:t>In Care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0BB13740-C07D-4522-80A2-2534A8AD2E2C}"/>
              </a:ext>
            </a:extLst>
          </p:cNvPr>
          <p:cNvSpPr txBox="1"/>
          <p:nvPr/>
        </p:nvSpPr>
        <p:spPr>
          <a:xfrm>
            <a:off x="2205594" y="3539958"/>
            <a:ext cx="1378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Testing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71D1C0C-AE13-4C6E-BE24-35C083291751}"/>
              </a:ext>
            </a:extLst>
          </p:cNvPr>
          <p:cNvGrpSpPr/>
          <p:nvPr/>
        </p:nvGrpSpPr>
        <p:grpSpPr>
          <a:xfrm>
            <a:off x="934258" y="2241586"/>
            <a:ext cx="1253548" cy="4087756"/>
            <a:chOff x="934258" y="2241586"/>
            <a:chExt cx="1253548" cy="408775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03E4EC9E-590C-4705-965A-BD228F041CC3}"/>
                </a:ext>
              </a:extLst>
            </p:cNvPr>
            <p:cNvGrpSpPr/>
            <p:nvPr/>
          </p:nvGrpSpPr>
          <p:grpSpPr>
            <a:xfrm>
              <a:off x="936139" y="2241586"/>
              <a:ext cx="1251667" cy="2928328"/>
              <a:chOff x="545198" y="1945500"/>
              <a:chExt cx="1241501" cy="2939560"/>
            </a:xfrm>
          </p:grpSpPr>
          <p:pic>
            <p:nvPicPr>
              <p:cNvPr id="46" name="Picture 2" descr="Image result for person icon">
                <a:extLst>
                  <a:ext uri="{FF2B5EF4-FFF2-40B4-BE49-F238E27FC236}">
                    <a16:creationId xmlns:a16="http://schemas.microsoft.com/office/drawing/2014/main" xmlns="" id="{517A7F7E-5B6F-4C8E-B01E-8675C89D32F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5199" y="1945500"/>
                <a:ext cx="593407" cy="5879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2" descr="Image result for person icon">
                <a:extLst>
                  <a:ext uri="{FF2B5EF4-FFF2-40B4-BE49-F238E27FC236}">
                    <a16:creationId xmlns:a16="http://schemas.microsoft.com/office/drawing/2014/main" xmlns="" id="{1755CDC3-9EAA-4A07-899E-2FAD731AE6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5198" y="2533412"/>
                <a:ext cx="593407" cy="5879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2" descr="Image result for person icon">
                <a:extLst>
                  <a:ext uri="{FF2B5EF4-FFF2-40B4-BE49-F238E27FC236}">
                    <a16:creationId xmlns:a16="http://schemas.microsoft.com/office/drawing/2014/main" xmlns="" id="{9D7A1145-78D5-4C55-9624-E93CF7D549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5198" y="3121324"/>
                <a:ext cx="593407" cy="5879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2" descr="Image result for person icon">
                <a:extLst>
                  <a:ext uri="{FF2B5EF4-FFF2-40B4-BE49-F238E27FC236}">
                    <a16:creationId xmlns:a16="http://schemas.microsoft.com/office/drawing/2014/main" xmlns="" id="{4E96E833-3CDF-40AA-AD33-BEDB1753E5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5198" y="3709236"/>
                <a:ext cx="593407" cy="5879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2" descr="Image result for person icon">
                <a:extLst>
                  <a:ext uri="{FF2B5EF4-FFF2-40B4-BE49-F238E27FC236}">
                    <a16:creationId xmlns:a16="http://schemas.microsoft.com/office/drawing/2014/main" xmlns="" id="{21C827C6-7523-4D58-8E4F-F673556FE5A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5198" y="4297148"/>
                <a:ext cx="593407" cy="5879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2" descr="Image result for person icon">
                <a:extLst>
                  <a:ext uri="{FF2B5EF4-FFF2-40B4-BE49-F238E27FC236}">
                    <a16:creationId xmlns:a16="http://schemas.microsoft.com/office/drawing/2014/main" xmlns="" id="{99E7DDA1-72C3-4CA5-9205-79B9A7835A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93292" y="1945500"/>
                <a:ext cx="593407" cy="5879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2" descr="Image result for person icon">
                <a:extLst>
                  <a:ext uri="{FF2B5EF4-FFF2-40B4-BE49-F238E27FC236}">
                    <a16:creationId xmlns:a16="http://schemas.microsoft.com/office/drawing/2014/main" xmlns="" id="{E4B67697-53B4-467D-91A1-7DFCF12DDFA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93292" y="2533412"/>
                <a:ext cx="593407" cy="5879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2" descr="Image result for person icon">
                <a:extLst>
                  <a:ext uri="{FF2B5EF4-FFF2-40B4-BE49-F238E27FC236}">
                    <a16:creationId xmlns:a16="http://schemas.microsoft.com/office/drawing/2014/main" xmlns="" id="{535B9724-B56B-43A5-8B52-2B92475C517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93292" y="3121324"/>
                <a:ext cx="593407" cy="5879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" name="Picture 2" descr="Image result for person icon">
                <a:extLst>
                  <a:ext uri="{FF2B5EF4-FFF2-40B4-BE49-F238E27FC236}">
                    <a16:creationId xmlns:a16="http://schemas.microsoft.com/office/drawing/2014/main" xmlns="" id="{2F342051-E28D-4C07-A964-93F9C852E55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93292" y="3709236"/>
                <a:ext cx="593407" cy="5879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" name="Picture 2" descr="Image result for person icon">
                <a:extLst>
                  <a:ext uri="{FF2B5EF4-FFF2-40B4-BE49-F238E27FC236}">
                    <a16:creationId xmlns:a16="http://schemas.microsoft.com/office/drawing/2014/main" xmlns="" id="{F4AF2281-DABC-43F9-A4D9-557393E73C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93292" y="4297148"/>
                <a:ext cx="593407" cy="5879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7" name="Picture 2" descr="Image result for person icon">
              <a:extLst>
                <a:ext uri="{FF2B5EF4-FFF2-40B4-BE49-F238E27FC236}">
                  <a16:creationId xmlns:a16="http://schemas.microsoft.com/office/drawing/2014/main" xmlns="" id="{64D4E5E0-E2DD-4891-BA6A-73726C1DBB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4258" y="5169914"/>
              <a:ext cx="598266" cy="585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2" descr="Image result for person icon">
              <a:extLst>
                <a:ext uri="{FF2B5EF4-FFF2-40B4-BE49-F238E27FC236}">
                  <a16:creationId xmlns:a16="http://schemas.microsoft.com/office/drawing/2014/main" xmlns="" id="{E61C4884-CC8D-418E-80D4-D7354B5EE3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7659" y="5169914"/>
              <a:ext cx="598266" cy="585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2" descr="Image result for person icon">
              <a:extLst>
                <a:ext uri="{FF2B5EF4-FFF2-40B4-BE49-F238E27FC236}">
                  <a16:creationId xmlns:a16="http://schemas.microsoft.com/office/drawing/2014/main" xmlns="" id="{EEF221EF-9493-4D92-AE5D-D53ED94037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4258" y="5743676"/>
              <a:ext cx="598266" cy="585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2" descr="Image result for person icon">
              <a:extLst>
                <a:ext uri="{FF2B5EF4-FFF2-40B4-BE49-F238E27FC236}">
                  <a16:creationId xmlns:a16="http://schemas.microsoft.com/office/drawing/2014/main" xmlns="" id="{594ACB16-F14A-45BB-A367-1907FC83AF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7659" y="5743676"/>
              <a:ext cx="598266" cy="585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F002D83F-AC5F-4EF4-90C5-0EFACBB9E5ED}"/>
              </a:ext>
            </a:extLst>
          </p:cNvPr>
          <p:cNvGrpSpPr/>
          <p:nvPr/>
        </p:nvGrpSpPr>
        <p:grpSpPr>
          <a:xfrm>
            <a:off x="7433849" y="2787286"/>
            <a:ext cx="598266" cy="1756997"/>
            <a:chOff x="7651362" y="831263"/>
            <a:chExt cx="593407" cy="1763736"/>
          </a:xfrm>
        </p:grpSpPr>
        <p:pic>
          <p:nvPicPr>
            <p:cNvPr id="63" name="Picture 2" descr="Image result for person icon">
              <a:extLst>
                <a:ext uri="{FF2B5EF4-FFF2-40B4-BE49-F238E27FC236}">
                  <a16:creationId xmlns:a16="http://schemas.microsoft.com/office/drawing/2014/main" xmlns="" id="{F55DE102-323E-4031-AB52-6C27D3B4D6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1362" y="831263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2" descr="Image result for person icon">
              <a:extLst>
                <a:ext uri="{FF2B5EF4-FFF2-40B4-BE49-F238E27FC236}">
                  <a16:creationId xmlns:a16="http://schemas.microsoft.com/office/drawing/2014/main" xmlns="" id="{A0E47042-21E8-4B20-B185-4667AE47D7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1362" y="1418395"/>
              <a:ext cx="593407" cy="587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2" descr="Image result for person icon">
              <a:extLst>
                <a:ext uri="{FF2B5EF4-FFF2-40B4-BE49-F238E27FC236}">
                  <a16:creationId xmlns:a16="http://schemas.microsoft.com/office/drawing/2014/main" xmlns="" id="{B6426712-F8D1-4F3E-B3CC-58EDEFCF2D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1362" y="2007087"/>
              <a:ext cx="593407" cy="587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95337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Strategy 2 – Late Presentation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44C56A2-206C-4251-9F03-38BB98BC4EA4}"/>
              </a:ext>
            </a:extLst>
          </p:cNvPr>
          <p:cNvSpPr txBox="1"/>
          <p:nvPr/>
        </p:nvSpPr>
        <p:spPr>
          <a:xfrm>
            <a:off x="609440" y="1791825"/>
            <a:ext cx="1905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cs typeface="Arial" panose="020B0604020202020204" pitchFamily="34" charset="0"/>
              </a:rPr>
              <a:t>Undiagnosed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528291D-E59D-4F71-B292-ABF785D4A8D7}"/>
              </a:ext>
            </a:extLst>
          </p:cNvPr>
          <p:cNvSpPr txBox="1"/>
          <p:nvPr/>
        </p:nvSpPr>
        <p:spPr>
          <a:xfrm>
            <a:off x="3188995" y="1791823"/>
            <a:ext cx="1738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cs typeface="Arial" panose="020B0604020202020204" pitchFamily="34" charset="0"/>
              </a:rPr>
              <a:t>Diagnosed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C65B150-0923-4FF1-8DC9-614456D607AC}"/>
              </a:ext>
            </a:extLst>
          </p:cNvPr>
          <p:cNvSpPr txBox="1"/>
          <p:nvPr/>
        </p:nvSpPr>
        <p:spPr>
          <a:xfrm>
            <a:off x="5319663" y="3612901"/>
            <a:ext cx="1444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Linkage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FF592A7-CCB9-4177-8165-F48137733C98}"/>
              </a:ext>
            </a:extLst>
          </p:cNvPr>
          <p:cNvSpPr txBox="1"/>
          <p:nvPr/>
        </p:nvSpPr>
        <p:spPr>
          <a:xfrm>
            <a:off x="9891740" y="1791823"/>
            <a:ext cx="2443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cs typeface="Arial" panose="020B0604020202020204" pitchFamily="34" charset="0"/>
              </a:rPr>
              <a:t>2</a:t>
            </a:r>
            <a:r>
              <a:rPr lang="en-US" sz="2400" baseline="30000" dirty="0">
                <a:latin typeface="+mj-lt"/>
                <a:cs typeface="Arial" panose="020B0604020202020204" pitchFamily="34" charset="0"/>
              </a:rPr>
              <a:t>nd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-line ART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07CED0CA-F894-4E25-A66C-FFD76FDB1B84}"/>
              </a:ext>
            </a:extLst>
          </p:cNvPr>
          <p:cNvGrpSpPr/>
          <p:nvPr/>
        </p:nvGrpSpPr>
        <p:grpSpPr>
          <a:xfrm>
            <a:off x="10281353" y="2788063"/>
            <a:ext cx="598266" cy="1756997"/>
            <a:chOff x="7651362" y="831263"/>
            <a:chExt cx="593407" cy="1763736"/>
          </a:xfrm>
        </p:grpSpPr>
        <p:pic>
          <p:nvPicPr>
            <p:cNvPr id="38" name="Picture 2" descr="Image result for person icon">
              <a:extLst>
                <a:ext uri="{FF2B5EF4-FFF2-40B4-BE49-F238E27FC236}">
                  <a16:creationId xmlns:a16="http://schemas.microsoft.com/office/drawing/2014/main" xmlns="" id="{12A1BD0B-789B-4BF3-BB5F-5BB50CEC99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1362" y="831263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" descr="Image result for person icon">
              <a:extLst>
                <a:ext uri="{FF2B5EF4-FFF2-40B4-BE49-F238E27FC236}">
                  <a16:creationId xmlns:a16="http://schemas.microsoft.com/office/drawing/2014/main" xmlns="" id="{734E8D89-56F9-4FAF-9A2D-84D4D93DAB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1362" y="1418395"/>
              <a:ext cx="593407" cy="587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" descr="Image result for person icon">
              <a:extLst>
                <a:ext uri="{FF2B5EF4-FFF2-40B4-BE49-F238E27FC236}">
                  <a16:creationId xmlns:a16="http://schemas.microsoft.com/office/drawing/2014/main" xmlns="" id="{C6700F3C-D433-4E77-8959-5657368CD3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1362" y="2007087"/>
              <a:ext cx="593407" cy="587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78260349-EC64-4F8A-B5C1-299694F11201}"/>
              </a:ext>
            </a:extLst>
          </p:cNvPr>
          <p:cNvCxnSpPr/>
          <p:nvPr/>
        </p:nvCxnSpPr>
        <p:spPr>
          <a:xfrm>
            <a:off x="4927328" y="4158188"/>
            <a:ext cx="2028153" cy="10249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99F4C080-7A6B-45D8-BFEA-A55EAB3D3FBE}"/>
              </a:ext>
            </a:extLst>
          </p:cNvPr>
          <p:cNvCxnSpPr/>
          <p:nvPr/>
        </p:nvCxnSpPr>
        <p:spPr>
          <a:xfrm>
            <a:off x="2251214" y="4147940"/>
            <a:ext cx="1005840" cy="10249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39CD8D77-53A7-4F32-BAA6-0C419D2A4CDD}"/>
              </a:ext>
            </a:extLst>
          </p:cNvPr>
          <p:cNvGrpSpPr/>
          <p:nvPr/>
        </p:nvGrpSpPr>
        <p:grpSpPr>
          <a:xfrm>
            <a:off x="8764785" y="4741294"/>
            <a:ext cx="894867" cy="884464"/>
            <a:chOff x="7551798" y="5133453"/>
            <a:chExt cx="887599" cy="887856"/>
          </a:xfrm>
          <a:solidFill>
            <a:srgbClr val="FF0000"/>
          </a:solidFill>
        </p:grpSpPr>
        <p:sp>
          <p:nvSpPr>
            <p:cNvPr id="36" name="Arrow: Curved Right 35">
              <a:extLst>
                <a:ext uri="{FF2B5EF4-FFF2-40B4-BE49-F238E27FC236}">
                  <a16:creationId xmlns:a16="http://schemas.microsoft.com/office/drawing/2014/main" xmlns="" id="{11A3CD69-462F-4614-9A91-D48F3F632657}"/>
                </a:ext>
              </a:extLst>
            </p:cNvPr>
            <p:cNvSpPr/>
            <p:nvPr/>
          </p:nvSpPr>
          <p:spPr>
            <a:xfrm>
              <a:off x="7551798" y="5160782"/>
              <a:ext cx="373859" cy="860527"/>
            </a:xfrm>
            <a:prstGeom prst="curved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Arrow: Curved Right 36">
              <a:extLst>
                <a:ext uri="{FF2B5EF4-FFF2-40B4-BE49-F238E27FC236}">
                  <a16:creationId xmlns:a16="http://schemas.microsoft.com/office/drawing/2014/main" xmlns="" id="{D9A849BE-3F76-4D08-8CE5-A6C1706F98FE}"/>
                </a:ext>
              </a:extLst>
            </p:cNvPr>
            <p:cNvSpPr/>
            <p:nvPr/>
          </p:nvSpPr>
          <p:spPr>
            <a:xfrm rot="10800000">
              <a:off x="8065538" y="5133453"/>
              <a:ext cx="373859" cy="860527"/>
            </a:xfrm>
            <a:prstGeom prst="curved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BA03DCD6-A8EB-4450-A52E-096D0BCEB3EF}"/>
              </a:ext>
            </a:extLst>
          </p:cNvPr>
          <p:cNvGrpSpPr/>
          <p:nvPr/>
        </p:nvGrpSpPr>
        <p:grpSpPr>
          <a:xfrm>
            <a:off x="7351593" y="5578482"/>
            <a:ext cx="3859552" cy="632941"/>
            <a:chOff x="7677311" y="5539400"/>
            <a:chExt cx="3828205" cy="635369"/>
          </a:xfrm>
        </p:grpSpPr>
        <p:pic>
          <p:nvPicPr>
            <p:cNvPr id="29" name="Picture 2" descr="Image result for person icon">
              <a:extLst>
                <a:ext uri="{FF2B5EF4-FFF2-40B4-BE49-F238E27FC236}">
                  <a16:creationId xmlns:a16="http://schemas.microsoft.com/office/drawing/2014/main" xmlns="" id="{CD328720-F063-4FA5-A39D-7C229BA2A6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7311" y="5586857"/>
              <a:ext cx="593407" cy="587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Image result for person icon">
              <a:extLst>
                <a:ext uri="{FF2B5EF4-FFF2-40B4-BE49-F238E27FC236}">
                  <a16:creationId xmlns:a16="http://schemas.microsoft.com/office/drawing/2014/main" xmlns="" id="{D122117A-C129-49F5-8825-4AC59981AE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0718" y="5568674"/>
              <a:ext cx="593407" cy="587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Image result for person icon">
              <a:extLst>
                <a:ext uri="{FF2B5EF4-FFF2-40B4-BE49-F238E27FC236}">
                  <a16:creationId xmlns:a16="http://schemas.microsoft.com/office/drawing/2014/main" xmlns="" id="{F0B5A849-E90B-4CC3-A766-11D7BA2261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12437" y="5568674"/>
              <a:ext cx="593407" cy="587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Image result for person icon">
              <a:extLst>
                <a:ext uri="{FF2B5EF4-FFF2-40B4-BE49-F238E27FC236}">
                  <a16:creationId xmlns:a16="http://schemas.microsoft.com/office/drawing/2014/main" xmlns="" id="{58C10518-1052-4D0B-A324-DD1303F6FF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4156" y="5568674"/>
              <a:ext cx="593407" cy="587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Image result for person icon">
              <a:extLst>
                <a:ext uri="{FF2B5EF4-FFF2-40B4-BE49-F238E27FC236}">
                  <a16:creationId xmlns:a16="http://schemas.microsoft.com/office/drawing/2014/main" xmlns="" id="{A9622E78-09F3-4C27-AFC5-4D8C49AC08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0124" y="5568674"/>
              <a:ext cx="593407" cy="587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 descr="Image result for person icon">
              <a:extLst>
                <a:ext uri="{FF2B5EF4-FFF2-40B4-BE49-F238E27FC236}">
                  <a16:creationId xmlns:a16="http://schemas.microsoft.com/office/drawing/2014/main" xmlns="" id="{266458F3-B165-403E-8EAC-74DC2C674F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71385" y="5557599"/>
              <a:ext cx="593407" cy="587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" descr="Image result for person icon">
              <a:extLst>
                <a:ext uri="{FF2B5EF4-FFF2-40B4-BE49-F238E27FC236}">
                  <a16:creationId xmlns:a16="http://schemas.microsoft.com/office/drawing/2014/main" xmlns="" id="{56997F90-7F3C-45D2-BC4D-240862AE1B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12109" y="5539400"/>
              <a:ext cx="593407" cy="587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D581C1D-A67C-441B-9738-12DDFDA0410B}"/>
              </a:ext>
            </a:extLst>
          </p:cNvPr>
          <p:cNvSpPr txBox="1"/>
          <p:nvPr/>
        </p:nvSpPr>
        <p:spPr>
          <a:xfrm>
            <a:off x="5865812" y="5720813"/>
            <a:ext cx="1608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Out of Care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327948D-0328-4316-8704-546B894D229F}"/>
              </a:ext>
            </a:extLst>
          </p:cNvPr>
          <p:cNvSpPr txBox="1"/>
          <p:nvPr/>
        </p:nvSpPr>
        <p:spPr>
          <a:xfrm>
            <a:off x="8574650" y="3604780"/>
            <a:ext cx="1533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cs typeface="Arial" panose="020B0604020202020204" pitchFamily="34" charset="0"/>
              </a:rPr>
              <a:t>Viral Load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FBCE5C6-2002-4C8A-B383-E59FD4B0B31A}"/>
              </a:ext>
            </a:extLst>
          </p:cNvPr>
          <p:cNvGrpSpPr/>
          <p:nvPr/>
        </p:nvGrpSpPr>
        <p:grpSpPr>
          <a:xfrm>
            <a:off x="8326497" y="3790650"/>
            <a:ext cx="1296237" cy="755760"/>
            <a:chOff x="8698750" y="3329126"/>
            <a:chExt cx="1285709" cy="758659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xmlns="" id="{24EF0E35-075D-40DB-AB2E-E48A07063430}"/>
                </a:ext>
              </a:extLst>
            </p:cNvPr>
            <p:cNvCxnSpPr/>
            <p:nvPr/>
          </p:nvCxnSpPr>
          <p:spPr>
            <a:xfrm>
              <a:off x="9181599" y="3698168"/>
              <a:ext cx="802860" cy="102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Arc 27">
              <a:extLst>
                <a:ext uri="{FF2B5EF4-FFF2-40B4-BE49-F238E27FC236}">
                  <a16:creationId xmlns:a16="http://schemas.microsoft.com/office/drawing/2014/main" xmlns="" id="{541CF624-3624-452D-9270-54982A3F1DA8}"/>
                </a:ext>
              </a:extLst>
            </p:cNvPr>
            <p:cNvSpPr/>
            <p:nvPr/>
          </p:nvSpPr>
          <p:spPr>
            <a:xfrm rot="5400000">
              <a:off x="8779430" y="3248446"/>
              <a:ext cx="758659" cy="920020"/>
            </a:xfrm>
            <a:prstGeom prst="arc">
              <a:avLst>
                <a:gd name="adj1" fmla="val 16200000"/>
                <a:gd name="adj2" fmla="val 1218557"/>
              </a:avLst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0CEE0C4A-38A8-45E1-AB59-2DD5B4C06C44}"/>
              </a:ext>
            </a:extLst>
          </p:cNvPr>
          <p:cNvSpPr/>
          <p:nvPr/>
        </p:nvSpPr>
        <p:spPr>
          <a:xfrm>
            <a:off x="7095271" y="2350489"/>
            <a:ext cx="4494414" cy="2928328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516F5E9-B47C-47A4-A985-DA0E15A8CBCE}"/>
              </a:ext>
            </a:extLst>
          </p:cNvPr>
          <p:cNvSpPr txBox="1"/>
          <p:nvPr/>
        </p:nvSpPr>
        <p:spPr>
          <a:xfrm>
            <a:off x="7095272" y="1791823"/>
            <a:ext cx="1905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cs typeface="Arial" panose="020B0604020202020204" pitchFamily="34" charset="0"/>
              </a:rPr>
              <a:t>1</a:t>
            </a:r>
            <a:r>
              <a:rPr lang="en-US" sz="2400" baseline="30000" dirty="0">
                <a:latin typeface="+mj-lt"/>
                <a:cs typeface="Arial" panose="020B0604020202020204" pitchFamily="34" charset="0"/>
              </a:rPr>
              <a:t>st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-line ART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03D6AC79-274C-4B9F-8FB0-D13F84F65814}"/>
              </a:ext>
            </a:extLst>
          </p:cNvPr>
          <p:cNvGrpSpPr/>
          <p:nvPr/>
        </p:nvGrpSpPr>
        <p:grpSpPr>
          <a:xfrm>
            <a:off x="3389870" y="3541562"/>
            <a:ext cx="1196533" cy="1176844"/>
            <a:chOff x="3137617" y="2007087"/>
            <a:chExt cx="1186815" cy="1181358"/>
          </a:xfrm>
        </p:grpSpPr>
        <p:pic>
          <p:nvPicPr>
            <p:cNvPr id="23" name="Picture 2" descr="Image result for person icon">
              <a:extLst>
                <a:ext uri="{FF2B5EF4-FFF2-40B4-BE49-F238E27FC236}">
                  <a16:creationId xmlns:a16="http://schemas.microsoft.com/office/drawing/2014/main" xmlns="" id="{FEBE2323-F214-4660-8E09-5BFC7204F3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7618" y="2007087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Image result for person icon">
              <a:extLst>
                <a:ext uri="{FF2B5EF4-FFF2-40B4-BE49-F238E27FC236}">
                  <a16:creationId xmlns:a16="http://schemas.microsoft.com/office/drawing/2014/main" xmlns="" id="{11A0D245-9B3C-4C81-9DF5-835A970163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1025" y="2007087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Image result for person icon">
              <a:extLst>
                <a:ext uri="{FF2B5EF4-FFF2-40B4-BE49-F238E27FC236}">
                  <a16:creationId xmlns:a16="http://schemas.microsoft.com/office/drawing/2014/main" xmlns="" id="{9289716C-74F7-4B87-A46D-AD546D7413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7617" y="2600533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Image result for person icon">
              <a:extLst>
                <a:ext uri="{FF2B5EF4-FFF2-40B4-BE49-F238E27FC236}">
                  <a16:creationId xmlns:a16="http://schemas.microsoft.com/office/drawing/2014/main" xmlns="" id="{2F32157F-4D98-4E4A-97D9-04D44BF214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1024" y="2594999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531970F-283F-4064-9A25-22A84AD998EE}"/>
              </a:ext>
            </a:extLst>
          </p:cNvPr>
          <p:cNvSpPr txBox="1"/>
          <p:nvPr/>
        </p:nvSpPr>
        <p:spPr>
          <a:xfrm>
            <a:off x="10530717" y="4844725"/>
            <a:ext cx="1308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cs typeface="Arial" panose="020B0604020202020204" pitchFamily="34" charset="0"/>
              </a:rPr>
              <a:t>In Care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0BB13740-C07D-4522-80A2-2534A8AD2E2C}"/>
              </a:ext>
            </a:extLst>
          </p:cNvPr>
          <p:cNvSpPr txBox="1"/>
          <p:nvPr/>
        </p:nvSpPr>
        <p:spPr>
          <a:xfrm>
            <a:off x="2205594" y="3539958"/>
            <a:ext cx="1378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Testing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71D1C0C-AE13-4C6E-BE24-35C083291751}"/>
              </a:ext>
            </a:extLst>
          </p:cNvPr>
          <p:cNvGrpSpPr/>
          <p:nvPr/>
        </p:nvGrpSpPr>
        <p:grpSpPr>
          <a:xfrm>
            <a:off x="934258" y="2241586"/>
            <a:ext cx="1253548" cy="4087756"/>
            <a:chOff x="934258" y="2241586"/>
            <a:chExt cx="1253548" cy="408775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03E4EC9E-590C-4705-965A-BD228F041CC3}"/>
                </a:ext>
              </a:extLst>
            </p:cNvPr>
            <p:cNvGrpSpPr/>
            <p:nvPr/>
          </p:nvGrpSpPr>
          <p:grpSpPr>
            <a:xfrm>
              <a:off x="936139" y="2241586"/>
              <a:ext cx="1251667" cy="2928328"/>
              <a:chOff x="545198" y="1945500"/>
              <a:chExt cx="1241501" cy="2939560"/>
            </a:xfrm>
          </p:grpSpPr>
          <p:pic>
            <p:nvPicPr>
              <p:cNvPr id="46" name="Picture 2" descr="Image result for person icon">
                <a:extLst>
                  <a:ext uri="{FF2B5EF4-FFF2-40B4-BE49-F238E27FC236}">
                    <a16:creationId xmlns:a16="http://schemas.microsoft.com/office/drawing/2014/main" xmlns="" id="{517A7F7E-5B6F-4C8E-B01E-8675C89D32F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5199" y="1945500"/>
                <a:ext cx="593407" cy="587912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2" descr="Image result for person icon">
                <a:extLst>
                  <a:ext uri="{FF2B5EF4-FFF2-40B4-BE49-F238E27FC236}">
                    <a16:creationId xmlns:a16="http://schemas.microsoft.com/office/drawing/2014/main" xmlns="" id="{1755CDC3-9EAA-4A07-899E-2FAD731AE6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5198" y="2533412"/>
                <a:ext cx="593407" cy="587912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2" descr="Image result for person icon">
                <a:extLst>
                  <a:ext uri="{FF2B5EF4-FFF2-40B4-BE49-F238E27FC236}">
                    <a16:creationId xmlns:a16="http://schemas.microsoft.com/office/drawing/2014/main" xmlns="" id="{9D7A1145-78D5-4C55-9624-E93CF7D549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5198" y="3121324"/>
                <a:ext cx="593407" cy="587912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2" descr="Image result for person icon">
                <a:extLst>
                  <a:ext uri="{FF2B5EF4-FFF2-40B4-BE49-F238E27FC236}">
                    <a16:creationId xmlns:a16="http://schemas.microsoft.com/office/drawing/2014/main" xmlns="" id="{4E96E833-3CDF-40AA-AD33-BEDB1753E5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5198" y="3709236"/>
                <a:ext cx="593407" cy="587912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2" descr="Image result for person icon">
                <a:extLst>
                  <a:ext uri="{FF2B5EF4-FFF2-40B4-BE49-F238E27FC236}">
                    <a16:creationId xmlns:a16="http://schemas.microsoft.com/office/drawing/2014/main" xmlns="" id="{21C827C6-7523-4D58-8E4F-F673556FE5A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5198" y="4297148"/>
                <a:ext cx="593407" cy="587912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2" descr="Image result for person icon">
                <a:extLst>
                  <a:ext uri="{FF2B5EF4-FFF2-40B4-BE49-F238E27FC236}">
                    <a16:creationId xmlns:a16="http://schemas.microsoft.com/office/drawing/2014/main" xmlns="" id="{99E7DDA1-72C3-4CA5-9205-79B9A7835A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93292" y="1945500"/>
                <a:ext cx="593407" cy="587912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2" descr="Image result for person icon">
                <a:extLst>
                  <a:ext uri="{FF2B5EF4-FFF2-40B4-BE49-F238E27FC236}">
                    <a16:creationId xmlns:a16="http://schemas.microsoft.com/office/drawing/2014/main" xmlns="" id="{E4B67697-53B4-467D-91A1-7DFCF12DDFA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93292" y="2533412"/>
                <a:ext cx="593407" cy="587912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2" descr="Image result for person icon">
                <a:extLst>
                  <a:ext uri="{FF2B5EF4-FFF2-40B4-BE49-F238E27FC236}">
                    <a16:creationId xmlns:a16="http://schemas.microsoft.com/office/drawing/2014/main" xmlns="" id="{535B9724-B56B-43A5-8B52-2B92475C517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93292" y="3121324"/>
                <a:ext cx="593407" cy="587912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" name="Picture 2" descr="Image result for person icon">
                <a:extLst>
                  <a:ext uri="{FF2B5EF4-FFF2-40B4-BE49-F238E27FC236}">
                    <a16:creationId xmlns:a16="http://schemas.microsoft.com/office/drawing/2014/main" xmlns="" id="{2F342051-E28D-4C07-A964-93F9C852E55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93292" y="3709236"/>
                <a:ext cx="593407" cy="587912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" name="Picture 2" descr="Image result for person icon">
                <a:extLst>
                  <a:ext uri="{FF2B5EF4-FFF2-40B4-BE49-F238E27FC236}">
                    <a16:creationId xmlns:a16="http://schemas.microsoft.com/office/drawing/2014/main" xmlns="" id="{F4AF2281-DABC-43F9-A4D9-557393E73C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93292" y="4297148"/>
                <a:ext cx="593407" cy="587912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7" name="Picture 2" descr="Image result for person icon">
              <a:extLst>
                <a:ext uri="{FF2B5EF4-FFF2-40B4-BE49-F238E27FC236}">
                  <a16:creationId xmlns:a16="http://schemas.microsoft.com/office/drawing/2014/main" xmlns="" id="{64D4E5E0-E2DD-4891-BA6A-73726C1DBB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4258" y="5169914"/>
              <a:ext cx="598266" cy="585666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2" descr="Image result for person icon">
              <a:extLst>
                <a:ext uri="{FF2B5EF4-FFF2-40B4-BE49-F238E27FC236}">
                  <a16:creationId xmlns:a16="http://schemas.microsoft.com/office/drawing/2014/main" xmlns="" id="{E61C4884-CC8D-418E-80D4-D7354B5EE3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7659" y="5169914"/>
              <a:ext cx="598266" cy="585666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2" descr="Image result for person icon">
              <a:extLst>
                <a:ext uri="{FF2B5EF4-FFF2-40B4-BE49-F238E27FC236}">
                  <a16:creationId xmlns:a16="http://schemas.microsoft.com/office/drawing/2014/main" xmlns="" id="{EEF221EF-9493-4D92-AE5D-D53ED94037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4258" y="5743676"/>
              <a:ext cx="598266" cy="585666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2" descr="Image result for person icon">
              <a:extLst>
                <a:ext uri="{FF2B5EF4-FFF2-40B4-BE49-F238E27FC236}">
                  <a16:creationId xmlns:a16="http://schemas.microsoft.com/office/drawing/2014/main" xmlns="" id="{594ACB16-F14A-45BB-A367-1907FC83AF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7659" y="5743676"/>
              <a:ext cx="598266" cy="585666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F002D83F-AC5F-4EF4-90C5-0EFACBB9E5ED}"/>
              </a:ext>
            </a:extLst>
          </p:cNvPr>
          <p:cNvGrpSpPr/>
          <p:nvPr/>
        </p:nvGrpSpPr>
        <p:grpSpPr>
          <a:xfrm>
            <a:off x="7899880" y="2311341"/>
            <a:ext cx="598266" cy="1756997"/>
            <a:chOff x="7651362" y="831263"/>
            <a:chExt cx="593407" cy="1763736"/>
          </a:xfrm>
        </p:grpSpPr>
        <p:pic>
          <p:nvPicPr>
            <p:cNvPr id="63" name="Picture 2" descr="Image result for person icon">
              <a:extLst>
                <a:ext uri="{FF2B5EF4-FFF2-40B4-BE49-F238E27FC236}">
                  <a16:creationId xmlns:a16="http://schemas.microsoft.com/office/drawing/2014/main" xmlns="" id="{F55DE102-323E-4031-AB52-6C27D3B4D6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1362" y="831263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2" descr="Image result for person icon">
              <a:extLst>
                <a:ext uri="{FF2B5EF4-FFF2-40B4-BE49-F238E27FC236}">
                  <a16:creationId xmlns:a16="http://schemas.microsoft.com/office/drawing/2014/main" xmlns="" id="{A0E47042-21E8-4B20-B185-4667AE47D7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1362" y="1418395"/>
              <a:ext cx="593407" cy="587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2" descr="Image result for person icon">
              <a:extLst>
                <a:ext uri="{FF2B5EF4-FFF2-40B4-BE49-F238E27FC236}">
                  <a16:creationId xmlns:a16="http://schemas.microsoft.com/office/drawing/2014/main" xmlns="" id="{B6426712-F8D1-4F3E-B3CC-58EDEFCF2D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1362" y="2007087"/>
              <a:ext cx="593407" cy="587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xmlns="" id="{6F4F8A05-4A4B-4D59-B08C-E7CE64881C4A}"/>
              </a:ext>
            </a:extLst>
          </p:cNvPr>
          <p:cNvCxnSpPr/>
          <p:nvPr/>
        </p:nvCxnSpPr>
        <p:spPr>
          <a:xfrm>
            <a:off x="2256814" y="2817456"/>
            <a:ext cx="4736592" cy="10288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A18961B9-E5D8-4A4B-A852-87FEB5302CD6}"/>
              </a:ext>
            </a:extLst>
          </p:cNvPr>
          <p:cNvGrpSpPr/>
          <p:nvPr/>
        </p:nvGrpSpPr>
        <p:grpSpPr>
          <a:xfrm>
            <a:off x="7440035" y="2311266"/>
            <a:ext cx="598266" cy="2928328"/>
            <a:chOff x="7858111" y="1945500"/>
            <a:chExt cx="593407" cy="2939560"/>
          </a:xfrm>
        </p:grpSpPr>
        <p:pic>
          <p:nvPicPr>
            <p:cNvPr id="67" name="Picture 2" descr="Image result for person icon">
              <a:extLst>
                <a:ext uri="{FF2B5EF4-FFF2-40B4-BE49-F238E27FC236}">
                  <a16:creationId xmlns:a16="http://schemas.microsoft.com/office/drawing/2014/main" xmlns="" id="{BE1FD529-BE9F-47FD-A7E3-3FF4F4FFF7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8111" y="1945500"/>
              <a:ext cx="593407" cy="587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2" descr="Image result for person icon">
              <a:extLst>
                <a:ext uri="{FF2B5EF4-FFF2-40B4-BE49-F238E27FC236}">
                  <a16:creationId xmlns:a16="http://schemas.microsoft.com/office/drawing/2014/main" xmlns="" id="{C345A1CC-4F54-4AA7-83EF-669437EC9A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8111" y="2532632"/>
              <a:ext cx="593407" cy="587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2" descr="Image result for person icon">
              <a:extLst>
                <a:ext uri="{FF2B5EF4-FFF2-40B4-BE49-F238E27FC236}">
                  <a16:creationId xmlns:a16="http://schemas.microsoft.com/office/drawing/2014/main" xmlns="" id="{83BBF67E-F483-4A2E-999C-B4D9541D27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8111" y="3121324"/>
              <a:ext cx="593407" cy="587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2" descr="Image result for person icon">
              <a:extLst>
                <a:ext uri="{FF2B5EF4-FFF2-40B4-BE49-F238E27FC236}">
                  <a16:creationId xmlns:a16="http://schemas.microsoft.com/office/drawing/2014/main" xmlns="" id="{BEC2A996-8EC8-42C1-A9FB-142412E236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8111" y="3709236"/>
              <a:ext cx="593407" cy="587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2" descr="Image result for person icon">
              <a:extLst>
                <a:ext uri="{FF2B5EF4-FFF2-40B4-BE49-F238E27FC236}">
                  <a16:creationId xmlns:a16="http://schemas.microsoft.com/office/drawing/2014/main" xmlns="" id="{E9D87E67-7C70-4330-A0AB-2B0F101C40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8111" y="4297148"/>
              <a:ext cx="593407" cy="587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58300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Strategy 3 – Reduced ART Eligibility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44C56A2-206C-4251-9F03-38BB98BC4EA4}"/>
              </a:ext>
            </a:extLst>
          </p:cNvPr>
          <p:cNvSpPr txBox="1"/>
          <p:nvPr/>
        </p:nvSpPr>
        <p:spPr>
          <a:xfrm>
            <a:off x="609440" y="1791825"/>
            <a:ext cx="1905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cs typeface="Arial" panose="020B0604020202020204" pitchFamily="34" charset="0"/>
              </a:rPr>
              <a:t>Undiagnosed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528291D-E59D-4F71-B292-ABF785D4A8D7}"/>
              </a:ext>
            </a:extLst>
          </p:cNvPr>
          <p:cNvSpPr txBox="1"/>
          <p:nvPr/>
        </p:nvSpPr>
        <p:spPr>
          <a:xfrm>
            <a:off x="3188995" y="1791823"/>
            <a:ext cx="1738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cs typeface="Arial" panose="020B0604020202020204" pitchFamily="34" charset="0"/>
              </a:rPr>
              <a:t>Diagnosed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C65B150-0923-4FF1-8DC9-614456D607AC}"/>
              </a:ext>
            </a:extLst>
          </p:cNvPr>
          <p:cNvSpPr txBox="1"/>
          <p:nvPr/>
        </p:nvSpPr>
        <p:spPr>
          <a:xfrm>
            <a:off x="5319663" y="3612901"/>
            <a:ext cx="1444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cs typeface="Arial" panose="020B0604020202020204" pitchFamily="34" charset="0"/>
              </a:rPr>
              <a:t>Linkage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FF592A7-CCB9-4177-8165-F48137733C98}"/>
              </a:ext>
            </a:extLst>
          </p:cNvPr>
          <p:cNvSpPr txBox="1"/>
          <p:nvPr/>
        </p:nvSpPr>
        <p:spPr>
          <a:xfrm>
            <a:off x="9891740" y="1791823"/>
            <a:ext cx="2443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cs typeface="Arial" panose="020B0604020202020204" pitchFamily="34" charset="0"/>
              </a:rPr>
              <a:t>2</a:t>
            </a:r>
            <a:r>
              <a:rPr lang="en-US" sz="2400" baseline="30000" dirty="0">
                <a:latin typeface="+mj-lt"/>
                <a:cs typeface="Arial" panose="020B0604020202020204" pitchFamily="34" charset="0"/>
              </a:rPr>
              <a:t>nd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-line ART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07CED0CA-F894-4E25-A66C-FFD76FDB1B84}"/>
              </a:ext>
            </a:extLst>
          </p:cNvPr>
          <p:cNvGrpSpPr/>
          <p:nvPr/>
        </p:nvGrpSpPr>
        <p:grpSpPr>
          <a:xfrm>
            <a:off x="10281353" y="2788063"/>
            <a:ext cx="598266" cy="1756997"/>
            <a:chOff x="7651362" y="831263"/>
            <a:chExt cx="593407" cy="1763736"/>
          </a:xfrm>
        </p:grpSpPr>
        <p:pic>
          <p:nvPicPr>
            <p:cNvPr id="38" name="Picture 2" descr="Image result for person icon">
              <a:extLst>
                <a:ext uri="{FF2B5EF4-FFF2-40B4-BE49-F238E27FC236}">
                  <a16:creationId xmlns:a16="http://schemas.microsoft.com/office/drawing/2014/main" xmlns="" id="{12A1BD0B-789B-4BF3-BB5F-5BB50CEC99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1362" y="831263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" descr="Image result for person icon">
              <a:extLst>
                <a:ext uri="{FF2B5EF4-FFF2-40B4-BE49-F238E27FC236}">
                  <a16:creationId xmlns:a16="http://schemas.microsoft.com/office/drawing/2014/main" xmlns="" id="{734E8D89-56F9-4FAF-9A2D-84D4D93DAB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1362" y="1418395"/>
              <a:ext cx="593407" cy="587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" descr="Image result for person icon">
              <a:extLst>
                <a:ext uri="{FF2B5EF4-FFF2-40B4-BE49-F238E27FC236}">
                  <a16:creationId xmlns:a16="http://schemas.microsoft.com/office/drawing/2014/main" xmlns="" id="{C6700F3C-D433-4E77-8959-5657368CD3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1362" y="2007087"/>
              <a:ext cx="593407" cy="587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78260349-EC64-4F8A-B5C1-299694F11201}"/>
              </a:ext>
            </a:extLst>
          </p:cNvPr>
          <p:cNvCxnSpPr/>
          <p:nvPr/>
        </p:nvCxnSpPr>
        <p:spPr>
          <a:xfrm>
            <a:off x="4927328" y="4158188"/>
            <a:ext cx="2028153" cy="1024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99F4C080-7A6B-45D8-BFEA-A55EAB3D3FBE}"/>
              </a:ext>
            </a:extLst>
          </p:cNvPr>
          <p:cNvCxnSpPr/>
          <p:nvPr/>
        </p:nvCxnSpPr>
        <p:spPr>
          <a:xfrm>
            <a:off x="2251214" y="4147940"/>
            <a:ext cx="1005840" cy="1024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39CD8D77-53A7-4F32-BAA6-0C419D2A4CDD}"/>
              </a:ext>
            </a:extLst>
          </p:cNvPr>
          <p:cNvGrpSpPr/>
          <p:nvPr/>
        </p:nvGrpSpPr>
        <p:grpSpPr>
          <a:xfrm>
            <a:off x="8764785" y="4741294"/>
            <a:ext cx="894867" cy="884464"/>
            <a:chOff x="7551798" y="5133453"/>
            <a:chExt cx="887599" cy="887856"/>
          </a:xfrm>
          <a:solidFill>
            <a:srgbClr val="FF0000"/>
          </a:solidFill>
        </p:grpSpPr>
        <p:sp>
          <p:nvSpPr>
            <p:cNvPr id="36" name="Arrow: Curved Right 35">
              <a:extLst>
                <a:ext uri="{FF2B5EF4-FFF2-40B4-BE49-F238E27FC236}">
                  <a16:creationId xmlns:a16="http://schemas.microsoft.com/office/drawing/2014/main" xmlns="" id="{11A3CD69-462F-4614-9A91-D48F3F632657}"/>
                </a:ext>
              </a:extLst>
            </p:cNvPr>
            <p:cNvSpPr/>
            <p:nvPr/>
          </p:nvSpPr>
          <p:spPr>
            <a:xfrm>
              <a:off x="7551798" y="5160782"/>
              <a:ext cx="373859" cy="860527"/>
            </a:xfrm>
            <a:prstGeom prst="curved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Arrow: Curved Right 36">
              <a:extLst>
                <a:ext uri="{FF2B5EF4-FFF2-40B4-BE49-F238E27FC236}">
                  <a16:creationId xmlns:a16="http://schemas.microsoft.com/office/drawing/2014/main" xmlns="" id="{D9A849BE-3F76-4D08-8CE5-A6C1706F98FE}"/>
                </a:ext>
              </a:extLst>
            </p:cNvPr>
            <p:cNvSpPr/>
            <p:nvPr/>
          </p:nvSpPr>
          <p:spPr>
            <a:xfrm rot="10800000">
              <a:off x="8065538" y="5133453"/>
              <a:ext cx="373859" cy="860527"/>
            </a:xfrm>
            <a:prstGeom prst="curved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BA03DCD6-A8EB-4450-A52E-096D0BCEB3EF}"/>
              </a:ext>
            </a:extLst>
          </p:cNvPr>
          <p:cNvGrpSpPr/>
          <p:nvPr/>
        </p:nvGrpSpPr>
        <p:grpSpPr>
          <a:xfrm>
            <a:off x="7351593" y="5578482"/>
            <a:ext cx="3859552" cy="632941"/>
            <a:chOff x="7677311" y="5539400"/>
            <a:chExt cx="3828205" cy="635369"/>
          </a:xfrm>
        </p:grpSpPr>
        <p:pic>
          <p:nvPicPr>
            <p:cNvPr id="29" name="Picture 2" descr="Image result for person icon">
              <a:extLst>
                <a:ext uri="{FF2B5EF4-FFF2-40B4-BE49-F238E27FC236}">
                  <a16:creationId xmlns:a16="http://schemas.microsoft.com/office/drawing/2014/main" xmlns="" id="{CD328720-F063-4FA5-A39D-7C229BA2A6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7311" y="5586857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Image result for person icon">
              <a:extLst>
                <a:ext uri="{FF2B5EF4-FFF2-40B4-BE49-F238E27FC236}">
                  <a16:creationId xmlns:a16="http://schemas.microsoft.com/office/drawing/2014/main" xmlns="" id="{D122117A-C129-49F5-8825-4AC59981AE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0718" y="5568674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Image result for person icon">
              <a:extLst>
                <a:ext uri="{FF2B5EF4-FFF2-40B4-BE49-F238E27FC236}">
                  <a16:creationId xmlns:a16="http://schemas.microsoft.com/office/drawing/2014/main" xmlns="" id="{F0B5A849-E90B-4CC3-A766-11D7BA2261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12437" y="5568674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Image result for person icon">
              <a:extLst>
                <a:ext uri="{FF2B5EF4-FFF2-40B4-BE49-F238E27FC236}">
                  <a16:creationId xmlns:a16="http://schemas.microsoft.com/office/drawing/2014/main" xmlns="" id="{58C10518-1052-4D0B-A324-DD1303F6FF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4156" y="5568674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Image result for person icon">
              <a:extLst>
                <a:ext uri="{FF2B5EF4-FFF2-40B4-BE49-F238E27FC236}">
                  <a16:creationId xmlns:a16="http://schemas.microsoft.com/office/drawing/2014/main" xmlns="" id="{A9622E78-09F3-4C27-AFC5-4D8C49AC08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0124" y="5568674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 descr="Image result for person icon">
              <a:extLst>
                <a:ext uri="{FF2B5EF4-FFF2-40B4-BE49-F238E27FC236}">
                  <a16:creationId xmlns:a16="http://schemas.microsoft.com/office/drawing/2014/main" xmlns="" id="{266458F3-B165-403E-8EAC-74DC2C674F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71385" y="5557599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" descr="Image result for person icon">
              <a:extLst>
                <a:ext uri="{FF2B5EF4-FFF2-40B4-BE49-F238E27FC236}">
                  <a16:creationId xmlns:a16="http://schemas.microsoft.com/office/drawing/2014/main" xmlns="" id="{56997F90-7F3C-45D2-BC4D-240862AE1B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12109" y="5539400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D581C1D-A67C-441B-9738-12DDFDA0410B}"/>
              </a:ext>
            </a:extLst>
          </p:cNvPr>
          <p:cNvSpPr txBox="1"/>
          <p:nvPr/>
        </p:nvSpPr>
        <p:spPr>
          <a:xfrm>
            <a:off x="5865812" y="5720813"/>
            <a:ext cx="1608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cs typeface="Arial" panose="020B0604020202020204" pitchFamily="34" charset="0"/>
              </a:rPr>
              <a:t>Out of Care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327948D-0328-4316-8704-546B894D229F}"/>
              </a:ext>
            </a:extLst>
          </p:cNvPr>
          <p:cNvSpPr txBox="1"/>
          <p:nvPr/>
        </p:nvSpPr>
        <p:spPr>
          <a:xfrm>
            <a:off x="8574650" y="3604780"/>
            <a:ext cx="1533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cs typeface="Arial" panose="020B0604020202020204" pitchFamily="34" charset="0"/>
              </a:rPr>
              <a:t>Viral Load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FBCE5C6-2002-4C8A-B383-E59FD4B0B31A}"/>
              </a:ext>
            </a:extLst>
          </p:cNvPr>
          <p:cNvGrpSpPr/>
          <p:nvPr/>
        </p:nvGrpSpPr>
        <p:grpSpPr>
          <a:xfrm>
            <a:off x="8326497" y="3790650"/>
            <a:ext cx="1296237" cy="755760"/>
            <a:chOff x="8698750" y="3329126"/>
            <a:chExt cx="1285709" cy="758659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xmlns="" id="{24EF0E35-075D-40DB-AB2E-E48A07063430}"/>
                </a:ext>
              </a:extLst>
            </p:cNvPr>
            <p:cNvCxnSpPr/>
            <p:nvPr/>
          </p:nvCxnSpPr>
          <p:spPr>
            <a:xfrm>
              <a:off x="9181599" y="3698168"/>
              <a:ext cx="802860" cy="102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Arc 27">
              <a:extLst>
                <a:ext uri="{FF2B5EF4-FFF2-40B4-BE49-F238E27FC236}">
                  <a16:creationId xmlns:a16="http://schemas.microsoft.com/office/drawing/2014/main" xmlns="" id="{541CF624-3624-452D-9270-54982A3F1DA8}"/>
                </a:ext>
              </a:extLst>
            </p:cNvPr>
            <p:cNvSpPr/>
            <p:nvPr/>
          </p:nvSpPr>
          <p:spPr>
            <a:xfrm rot="5400000">
              <a:off x="8779430" y="3248446"/>
              <a:ext cx="758659" cy="920020"/>
            </a:xfrm>
            <a:prstGeom prst="arc">
              <a:avLst>
                <a:gd name="adj1" fmla="val 16200000"/>
                <a:gd name="adj2" fmla="val 1218557"/>
              </a:avLst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0CEE0C4A-38A8-45E1-AB59-2DD5B4C06C44}"/>
              </a:ext>
            </a:extLst>
          </p:cNvPr>
          <p:cNvSpPr/>
          <p:nvPr/>
        </p:nvSpPr>
        <p:spPr>
          <a:xfrm>
            <a:off x="7095271" y="2350489"/>
            <a:ext cx="4494414" cy="2928328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516F5E9-B47C-47A4-A985-DA0E15A8CBCE}"/>
              </a:ext>
            </a:extLst>
          </p:cNvPr>
          <p:cNvSpPr txBox="1"/>
          <p:nvPr/>
        </p:nvSpPr>
        <p:spPr>
          <a:xfrm>
            <a:off x="7095272" y="1791823"/>
            <a:ext cx="1905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cs typeface="Arial" panose="020B0604020202020204" pitchFamily="34" charset="0"/>
              </a:rPr>
              <a:t>1</a:t>
            </a:r>
            <a:r>
              <a:rPr lang="en-US" sz="2400" baseline="30000" dirty="0">
                <a:latin typeface="+mj-lt"/>
                <a:cs typeface="Arial" panose="020B0604020202020204" pitchFamily="34" charset="0"/>
              </a:rPr>
              <a:t>st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-line ART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03D6AC79-274C-4B9F-8FB0-D13F84F65814}"/>
              </a:ext>
            </a:extLst>
          </p:cNvPr>
          <p:cNvGrpSpPr/>
          <p:nvPr/>
        </p:nvGrpSpPr>
        <p:grpSpPr>
          <a:xfrm>
            <a:off x="3389870" y="3541562"/>
            <a:ext cx="1196533" cy="1176844"/>
            <a:chOff x="3137617" y="2007087"/>
            <a:chExt cx="1186815" cy="1181358"/>
          </a:xfrm>
        </p:grpSpPr>
        <p:pic>
          <p:nvPicPr>
            <p:cNvPr id="23" name="Picture 2" descr="Image result for person icon">
              <a:extLst>
                <a:ext uri="{FF2B5EF4-FFF2-40B4-BE49-F238E27FC236}">
                  <a16:creationId xmlns:a16="http://schemas.microsoft.com/office/drawing/2014/main" xmlns="" id="{FEBE2323-F214-4660-8E09-5BFC7204F3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7618" y="2007087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Image result for person icon">
              <a:extLst>
                <a:ext uri="{FF2B5EF4-FFF2-40B4-BE49-F238E27FC236}">
                  <a16:creationId xmlns:a16="http://schemas.microsoft.com/office/drawing/2014/main" xmlns="" id="{11A0D245-9B3C-4C81-9DF5-835A970163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1025" y="2007087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Image result for person icon">
              <a:extLst>
                <a:ext uri="{FF2B5EF4-FFF2-40B4-BE49-F238E27FC236}">
                  <a16:creationId xmlns:a16="http://schemas.microsoft.com/office/drawing/2014/main" xmlns="" id="{9289716C-74F7-4B87-A46D-AD546D7413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7617" y="2600533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Image result for person icon">
              <a:extLst>
                <a:ext uri="{FF2B5EF4-FFF2-40B4-BE49-F238E27FC236}">
                  <a16:creationId xmlns:a16="http://schemas.microsoft.com/office/drawing/2014/main" xmlns="" id="{2F32157F-4D98-4E4A-97D9-04D44BF214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1024" y="2594999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531970F-283F-4064-9A25-22A84AD998EE}"/>
              </a:ext>
            </a:extLst>
          </p:cNvPr>
          <p:cNvSpPr txBox="1"/>
          <p:nvPr/>
        </p:nvSpPr>
        <p:spPr>
          <a:xfrm>
            <a:off x="10530717" y="4844725"/>
            <a:ext cx="1308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cs typeface="Arial" panose="020B0604020202020204" pitchFamily="34" charset="0"/>
              </a:rPr>
              <a:t>In Care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0BB13740-C07D-4522-80A2-2534A8AD2E2C}"/>
              </a:ext>
            </a:extLst>
          </p:cNvPr>
          <p:cNvSpPr txBox="1"/>
          <p:nvPr/>
        </p:nvSpPr>
        <p:spPr>
          <a:xfrm>
            <a:off x="2205594" y="3539958"/>
            <a:ext cx="1378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cs typeface="Arial" panose="020B0604020202020204" pitchFamily="34" charset="0"/>
              </a:rPr>
              <a:t>Testing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03E4EC9E-590C-4705-965A-BD228F041CC3}"/>
              </a:ext>
            </a:extLst>
          </p:cNvPr>
          <p:cNvGrpSpPr/>
          <p:nvPr/>
        </p:nvGrpSpPr>
        <p:grpSpPr>
          <a:xfrm>
            <a:off x="936139" y="2241586"/>
            <a:ext cx="1251667" cy="2928328"/>
            <a:chOff x="545198" y="1945500"/>
            <a:chExt cx="1241501" cy="2939560"/>
          </a:xfrm>
        </p:grpSpPr>
        <p:pic>
          <p:nvPicPr>
            <p:cNvPr id="46" name="Picture 2" descr="Image result for person icon">
              <a:extLst>
                <a:ext uri="{FF2B5EF4-FFF2-40B4-BE49-F238E27FC236}">
                  <a16:creationId xmlns:a16="http://schemas.microsoft.com/office/drawing/2014/main" xmlns="" id="{517A7F7E-5B6F-4C8E-B01E-8675C89D32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199" y="1945500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2" descr="Image result for person icon">
              <a:extLst>
                <a:ext uri="{FF2B5EF4-FFF2-40B4-BE49-F238E27FC236}">
                  <a16:creationId xmlns:a16="http://schemas.microsoft.com/office/drawing/2014/main" xmlns="" id="{1755CDC3-9EAA-4A07-899E-2FAD731AE6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198" y="2533412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2" descr="Image result for person icon">
              <a:extLst>
                <a:ext uri="{FF2B5EF4-FFF2-40B4-BE49-F238E27FC236}">
                  <a16:creationId xmlns:a16="http://schemas.microsoft.com/office/drawing/2014/main" xmlns="" id="{9D7A1145-78D5-4C55-9624-E93CF7D549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198" y="3121324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2" descr="Image result for person icon">
              <a:extLst>
                <a:ext uri="{FF2B5EF4-FFF2-40B4-BE49-F238E27FC236}">
                  <a16:creationId xmlns:a16="http://schemas.microsoft.com/office/drawing/2014/main" xmlns="" id="{4E96E833-3CDF-40AA-AD33-BEDB1753E5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198" y="3709236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2" descr="Image result for person icon">
              <a:extLst>
                <a:ext uri="{FF2B5EF4-FFF2-40B4-BE49-F238E27FC236}">
                  <a16:creationId xmlns:a16="http://schemas.microsoft.com/office/drawing/2014/main" xmlns="" id="{21C827C6-7523-4D58-8E4F-F673556FE5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198" y="4297148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2" descr="Image result for person icon">
              <a:extLst>
                <a:ext uri="{FF2B5EF4-FFF2-40B4-BE49-F238E27FC236}">
                  <a16:creationId xmlns:a16="http://schemas.microsoft.com/office/drawing/2014/main" xmlns="" id="{99E7DDA1-72C3-4CA5-9205-79B9A7835A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3292" y="1945500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2" descr="Image result for person icon">
              <a:extLst>
                <a:ext uri="{FF2B5EF4-FFF2-40B4-BE49-F238E27FC236}">
                  <a16:creationId xmlns:a16="http://schemas.microsoft.com/office/drawing/2014/main" xmlns="" id="{E4B67697-53B4-467D-91A1-7DFCF12DDF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3292" y="2533412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2" descr="Image result for person icon">
              <a:extLst>
                <a:ext uri="{FF2B5EF4-FFF2-40B4-BE49-F238E27FC236}">
                  <a16:creationId xmlns:a16="http://schemas.microsoft.com/office/drawing/2014/main" xmlns="" id="{535B9724-B56B-43A5-8B52-2B92475C51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3292" y="3121324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2" descr="Image result for person icon">
              <a:extLst>
                <a:ext uri="{FF2B5EF4-FFF2-40B4-BE49-F238E27FC236}">
                  <a16:creationId xmlns:a16="http://schemas.microsoft.com/office/drawing/2014/main" xmlns="" id="{2F342051-E28D-4C07-A964-93F9C852E5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3292" y="3709236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2" descr="Image result for person icon">
              <a:extLst>
                <a:ext uri="{FF2B5EF4-FFF2-40B4-BE49-F238E27FC236}">
                  <a16:creationId xmlns:a16="http://schemas.microsoft.com/office/drawing/2014/main" xmlns="" id="{F4AF2281-DABC-43F9-A4D9-557393E73C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3292" y="4297148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F002D83F-AC5F-4EF4-90C5-0EFACBB9E5ED}"/>
              </a:ext>
            </a:extLst>
          </p:cNvPr>
          <p:cNvGrpSpPr/>
          <p:nvPr/>
        </p:nvGrpSpPr>
        <p:grpSpPr>
          <a:xfrm>
            <a:off x="7899880" y="2311341"/>
            <a:ext cx="598266" cy="1756997"/>
            <a:chOff x="7651362" y="831263"/>
            <a:chExt cx="593407" cy="1763736"/>
          </a:xfrm>
        </p:grpSpPr>
        <p:pic>
          <p:nvPicPr>
            <p:cNvPr id="63" name="Picture 2" descr="Image result for person icon">
              <a:extLst>
                <a:ext uri="{FF2B5EF4-FFF2-40B4-BE49-F238E27FC236}">
                  <a16:creationId xmlns:a16="http://schemas.microsoft.com/office/drawing/2014/main" xmlns="" id="{F55DE102-323E-4031-AB52-6C27D3B4D6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1362" y="831263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2" descr="Image result for person icon">
              <a:extLst>
                <a:ext uri="{FF2B5EF4-FFF2-40B4-BE49-F238E27FC236}">
                  <a16:creationId xmlns:a16="http://schemas.microsoft.com/office/drawing/2014/main" xmlns="" id="{A0E47042-21E8-4B20-B185-4667AE47D7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1362" y="1418395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2" descr="Image result for person icon">
              <a:extLst>
                <a:ext uri="{FF2B5EF4-FFF2-40B4-BE49-F238E27FC236}">
                  <a16:creationId xmlns:a16="http://schemas.microsoft.com/office/drawing/2014/main" xmlns="" id="{B6426712-F8D1-4F3E-B3CC-58EDEFCF2D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1362" y="2007087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A18961B9-E5D8-4A4B-A852-87FEB5302CD6}"/>
              </a:ext>
            </a:extLst>
          </p:cNvPr>
          <p:cNvGrpSpPr/>
          <p:nvPr/>
        </p:nvGrpSpPr>
        <p:grpSpPr>
          <a:xfrm>
            <a:off x="7440035" y="2311266"/>
            <a:ext cx="598266" cy="2928328"/>
            <a:chOff x="7858111" y="1945500"/>
            <a:chExt cx="593407" cy="2939560"/>
          </a:xfrm>
        </p:grpSpPr>
        <p:pic>
          <p:nvPicPr>
            <p:cNvPr id="67" name="Picture 2" descr="Image result for person icon">
              <a:extLst>
                <a:ext uri="{FF2B5EF4-FFF2-40B4-BE49-F238E27FC236}">
                  <a16:creationId xmlns:a16="http://schemas.microsoft.com/office/drawing/2014/main" xmlns="" id="{BE1FD529-BE9F-47FD-A7E3-3FF4F4FFF7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8111" y="1945500"/>
              <a:ext cx="593407" cy="587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2" descr="Image result for person icon">
              <a:extLst>
                <a:ext uri="{FF2B5EF4-FFF2-40B4-BE49-F238E27FC236}">
                  <a16:creationId xmlns:a16="http://schemas.microsoft.com/office/drawing/2014/main" xmlns="" id="{C345A1CC-4F54-4AA7-83EF-669437EC9A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8111" y="2532632"/>
              <a:ext cx="593407" cy="587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2" descr="Image result for person icon">
              <a:extLst>
                <a:ext uri="{FF2B5EF4-FFF2-40B4-BE49-F238E27FC236}">
                  <a16:creationId xmlns:a16="http://schemas.microsoft.com/office/drawing/2014/main" xmlns="" id="{83BBF67E-F483-4A2E-999C-B4D9541D27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8111" y="3121324"/>
              <a:ext cx="593407" cy="587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2" descr="Image result for person icon">
              <a:extLst>
                <a:ext uri="{FF2B5EF4-FFF2-40B4-BE49-F238E27FC236}">
                  <a16:creationId xmlns:a16="http://schemas.microsoft.com/office/drawing/2014/main" xmlns="" id="{BEC2A996-8EC8-42C1-A9FB-142412E236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8111" y="3709236"/>
              <a:ext cx="593407" cy="587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2" descr="Image result for person icon">
              <a:extLst>
                <a:ext uri="{FF2B5EF4-FFF2-40B4-BE49-F238E27FC236}">
                  <a16:creationId xmlns:a16="http://schemas.microsoft.com/office/drawing/2014/main" xmlns="" id="{E9D87E67-7C70-4330-A0AB-2B0F101C40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8111" y="4297148"/>
              <a:ext cx="593407" cy="587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726467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Strategy 4 – Reduced Retention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44C56A2-206C-4251-9F03-38BB98BC4EA4}"/>
              </a:ext>
            </a:extLst>
          </p:cNvPr>
          <p:cNvSpPr txBox="1"/>
          <p:nvPr/>
        </p:nvSpPr>
        <p:spPr>
          <a:xfrm>
            <a:off x="609440" y="1791825"/>
            <a:ext cx="1905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cs typeface="Arial" panose="020B0604020202020204" pitchFamily="34" charset="0"/>
              </a:rPr>
              <a:t>Undiagnosed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528291D-E59D-4F71-B292-ABF785D4A8D7}"/>
              </a:ext>
            </a:extLst>
          </p:cNvPr>
          <p:cNvSpPr txBox="1"/>
          <p:nvPr/>
        </p:nvSpPr>
        <p:spPr>
          <a:xfrm>
            <a:off x="3188995" y="1791823"/>
            <a:ext cx="1738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cs typeface="Arial" panose="020B0604020202020204" pitchFamily="34" charset="0"/>
              </a:rPr>
              <a:t>Diagnosed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C65B150-0923-4FF1-8DC9-614456D607AC}"/>
              </a:ext>
            </a:extLst>
          </p:cNvPr>
          <p:cNvSpPr txBox="1"/>
          <p:nvPr/>
        </p:nvSpPr>
        <p:spPr>
          <a:xfrm>
            <a:off x="5319663" y="3612901"/>
            <a:ext cx="1444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cs typeface="Arial" panose="020B0604020202020204" pitchFamily="34" charset="0"/>
              </a:rPr>
              <a:t>Linkage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FF592A7-CCB9-4177-8165-F48137733C98}"/>
              </a:ext>
            </a:extLst>
          </p:cNvPr>
          <p:cNvSpPr txBox="1"/>
          <p:nvPr/>
        </p:nvSpPr>
        <p:spPr>
          <a:xfrm>
            <a:off x="9891740" y="1791823"/>
            <a:ext cx="2443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cs typeface="Arial" panose="020B0604020202020204" pitchFamily="34" charset="0"/>
              </a:rPr>
              <a:t>2</a:t>
            </a:r>
            <a:r>
              <a:rPr lang="en-US" sz="2400" baseline="30000" dirty="0">
                <a:latin typeface="+mj-lt"/>
                <a:cs typeface="Arial" panose="020B0604020202020204" pitchFamily="34" charset="0"/>
              </a:rPr>
              <a:t>nd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-line ART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07CED0CA-F894-4E25-A66C-FFD76FDB1B84}"/>
              </a:ext>
            </a:extLst>
          </p:cNvPr>
          <p:cNvGrpSpPr/>
          <p:nvPr/>
        </p:nvGrpSpPr>
        <p:grpSpPr>
          <a:xfrm>
            <a:off x="10281353" y="2788063"/>
            <a:ext cx="598266" cy="1756997"/>
            <a:chOff x="7651362" y="831263"/>
            <a:chExt cx="593407" cy="1763736"/>
          </a:xfrm>
        </p:grpSpPr>
        <p:pic>
          <p:nvPicPr>
            <p:cNvPr id="38" name="Picture 2" descr="Image result for person icon">
              <a:extLst>
                <a:ext uri="{FF2B5EF4-FFF2-40B4-BE49-F238E27FC236}">
                  <a16:creationId xmlns:a16="http://schemas.microsoft.com/office/drawing/2014/main" xmlns="" id="{12A1BD0B-789B-4BF3-BB5F-5BB50CEC99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1362" y="831263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" descr="Image result for person icon">
              <a:extLst>
                <a:ext uri="{FF2B5EF4-FFF2-40B4-BE49-F238E27FC236}">
                  <a16:creationId xmlns:a16="http://schemas.microsoft.com/office/drawing/2014/main" xmlns="" id="{734E8D89-56F9-4FAF-9A2D-84D4D93DAB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1362" y="1418395"/>
              <a:ext cx="593407" cy="587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" descr="Image result for person icon">
              <a:extLst>
                <a:ext uri="{FF2B5EF4-FFF2-40B4-BE49-F238E27FC236}">
                  <a16:creationId xmlns:a16="http://schemas.microsoft.com/office/drawing/2014/main" xmlns="" id="{C6700F3C-D433-4E77-8959-5657368CD3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1362" y="2007087"/>
              <a:ext cx="593407" cy="587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78260349-EC64-4F8A-B5C1-299694F11201}"/>
              </a:ext>
            </a:extLst>
          </p:cNvPr>
          <p:cNvCxnSpPr/>
          <p:nvPr/>
        </p:nvCxnSpPr>
        <p:spPr>
          <a:xfrm>
            <a:off x="4927328" y="4158188"/>
            <a:ext cx="2028153" cy="1024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99F4C080-7A6B-45D8-BFEA-A55EAB3D3FBE}"/>
              </a:ext>
            </a:extLst>
          </p:cNvPr>
          <p:cNvCxnSpPr/>
          <p:nvPr/>
        </p:nvCxnSpPr>
        <p:spPr>
          <a:xfrm>
            <a:off x="2251214" y="4147940"/>
            <a:ext cx="1005840" cy="1024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39CD8D77-53A7-4F32-BAA6-0C419D2A4CDD}"/>
              </a:ext>
            </a:extLst>
          </p:cNvPr>
          <p:cNvGrpSpPr/>
          <p:nvPr/>
        </p:nvGrpSpPr>
        <p:grpSpPr>
          <a:xfrm>
            <a:off x="8764785" y="4741294"/>
            <a:ext cx="894867" cy="884464"/>
            <a:chOff x="7551798" y="5133453"/>
            <a:chExt cx="887599" cy="887856"/>
          </a:xfrm>
          <a:solidFill>
            <a:srgbClr val="FF0000"/>
          </a:solidFill>
        </p:grpSpPr>
        <p:sp>
          <p:nvSpPr>
            <p:cNvPr id="36" name="Arrow: Curved Right 35">
              <a:extLst>
                <a:ext uri="{FF2B5EF4-FFF2-40B4-BE49-F238E27FC236}">
                  <a16:creationId xmlns:a16="http://schemas.microsoft.com/office/drawing/2014/main" xmlns="" id="{11A3CD69-462F-4614-9A91-D48F3F632657}"/>
                </a:ext>
              </a:extLst>
            </p:cNvPr>
            <p:cNvSpPr/>
            <p:nvPr/>
          </p:nvSpPr>
          <p:spPr>
            <a:xfrm>
              <a:off x="7551798" y="5160782"/>
              <a:ext cx="373859" cy="860527"/>
            </a:xfrm>
            <a:prstGeom prst="curvedRight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Arrow: Curved Right 36">
              <a:extLst>
                <a:ext uri="{FF2B5EF4-FFF2-40B4-BE49-F238E27FC236}">
                  <a16:creationId xmlns:a16="http://schemas.microsoft.com/office/drawing/2014/main" xmlns="" id="{D9A849BE-3F76-4D08-8CE5-A6C1706F98FE}"/>
                </a:ext>
              </a:extLst>
            </p:cNvPr>
            <p:cNvSpPr/>
            <p:nvPr/>
          </p:nvSpPr>
          <p:spPr>
            <a:xfrm rot="10800000">
              <a:off x="8065538" y="5133453"/>
              <a:ext cx="373859" cy="860527"/>
            </a:xfrm>
            <a:prstGeom prst="curvedRight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BA03DCD6-A8EB-4450-A52E-096D0BCEB3EF}"/>
              </a:ext>
            </a:extLst>
          </p:cNvPr>
          <p:cNvGrpSpPr/>
          <p:nvPr/>
        </p:nvGrpSpPr>
        <p:grpSpPr>
          <a:xfrm>
            <a:off x="7374988" y="5492588"/>
            <a:ext cx="3859552" cy="632941"/>
            <a:chOff x="7677311" y="5539400"/>
            <a:chExt cx="3828205" cy="635369"/>
          </a:xfrm>
        </p:grpSpPr>
        <p:pic>
          <p:nvPicPr>
            <p:cNvPr id="29" name="Picture 2" descr="Image result for person icon">
              <a:extLst>
                <a:ext uri="{FF2B5EF4-FFF2-40B4-BE49-F238E27FC236}">
                  <a16:creationId xmlns:a16="http://schemas.microsoft.com/office/drawing/2014/main" xmlns="" id="{CD328720-F063-4FA5-A39D-7C229BA2A6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7311" y="5586857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Image result for person icon">
              <a:extLst>
                <a:ext uri="{FF2B5EF4-FFF2-40B4-BE49-F238E27FC236}">
                  <a16:creationId xmlns:a16="http://schemas.microsoft.com/office/drawing/2014/main" xmlns="" id="{D122117A-C129-49F5-8825-4AC59981AE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0718" y="5568674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Image result for person icon">
              <a:extLst>
                <a:ext uri="{FF2B5EF4-FFF2-40B4-BE49-F238E27FC236}">
                  <a16:creationId xmlns:a16="http://schemas.microsoft.com/office/drawing/2014/main" xmlns="" id="{F0B5A849-E90B-4CC3-A766-11D7BA2261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12437" y="5568674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Image result for person icon">
              <a:extLst>
                <a:ext uri="{FF2B5EF4-FFF2-40B4-BE49-F238E27FC236}">
                  <a16:creationId xmlns:a16="http://schemas.microsoft.com/office/drawing/2014/main" xmlns="" id="{58C10518-1052-4D0B-A324-DD1303F6FF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4156" y="5568674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Image result for person icon">
              <a:extLst>
                <a:ext uri="{FF2B5EF4-FFF2-40B4-BE49-F238E27FC236}">
                  <a16:creationId xmlns:a16="http://schemas.microsoft.com/office/drawing/2014/main" xmlns="" id="{A9622E78-09F3-4C27-AFC5-4D8C49AC08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0124" y="5568674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 descr="Image result for person icon">
              <a:extLst>
                <a:ext uri="{FF2B5EF4-FFF2-40B4-BE49-F238E27FC236}">
                  <a16:creationId xmlns:a16="http://schemas.microsoft.com/office/drawing/2014/main" xmlns="" id="{266458F3-B165-403E-8EAC-74DC2C674F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71385" y="5557599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" descr="Image result for person icon">
              <a:extLst>
                <a:ext uri="{FF2B5EF4-FFF2-40B4-BE49-F238E27FC236}">
                  <a16:creationId xmlns:a16="http://schemas.microsoft.com/office/drawing/2014/main" xmlns="" id="{56997F90-7F3C-45D2-BC4D-240862AE1B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12109" y="5539400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D581C1D-A67C-441B-9738-12DDFDA0410B}"/>
              </a:ext>
            </a:extLst>
          </p:cNvPr>
          <p:cNvSpPr txBox="1"/>
          <p:nvPr/>
        </p:nvSpPr>
        <p:spPr>
          <a:xfrm>
            <a:off x="5865812" y="5720813"/>
            <a:ext cx="1608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cs typeface="Arial" panose="020B0604020202020204" pitchFamily="34" charset="0"/>
              </a:rPr>
              <a:t>Out of Care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327948D-0328-4316-8704-546B894D229F}"/>
              </a:ext>
            </a:extLst>
          </p:cNvPr>
          <p:cNvSpPr txBox="1"/>
          <p:nvPr/>
        </p:nvSpPr>
        <p:spPr>
          <a:xfrm>
            <a:off x="8574650" y="3604780"/>
            <a:ext cx="1533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cs typeface="Arial" panose="020B0604020202020204" pitchFamily="34" charset="0"/>
              </a:rPr>
              <a:t>Viral Load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FBCE5C6-2002-4C8A-B383-E59FD4B0B31A}"/>
              </a:ext>
            </a:extLst>
          </p:cNvPr>
          <p:cNvGrpSpPr/>
          <p:nvPr/>
        </p:nvGrpSpPr>
        <p:grpSpPr>
          <a:xfrm>
            <a:off x="8326497" y="3790650"/>
            <a:ext cx="1296237" cy="755760"/>
            <a:chOff x="8698750" y="3329126"/>
            <a:chExt cx="1285709" cy="758659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xmlns="" id="{24EF0E35-075D-40DB-AB2E-E48A07063430}"/>
                </a:ext>
              </a:extLst>
            </p:cNvPr>
            <p:cNvCxnSpPr/>
            <p:nvPr/>
          </p:nvCxnSpPr>
          <p:spPr>
            <a:xfrm>
              <a:off x="9181599" y="3698168"/>
              <a:ext cx="802860" cy="102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Arc 27">
              <a:extLst>
                <a:ext uri="{FF2B5EF4-FFF2-40B4-BE49-F238E27FC236}">
                  <a16:creationId xmlns:a16="http://schemas.microsoft.com/office/drawing/2014/main" xmlns="" id="{541CF624-3624-452D-9270-54982A3F1DA8}"/>
                </a:ext>
              </a:extLst>
            </p:cNvPr>
            <p:cNvSpPr/>
            <p:nvPr/>
          </p:nvSpPr>
          <p:spPr>
            <a:xfrm rot="5400000">
              <a:off x="8779430" y="3248446"/>
              <a:ext cx="758659" cy="920020"/>
            </a:xfrm>
            <a:prstGeom prst="arc">
              <a:avLst>
                <a:gd name="adj1" fmla="val 16200000"/>
                <a:gd name="adj2" fmla="val 1218557"/>
              </a:avLst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0CEE0C4A-38A8-45E1-AB59-2DD5B4C06C44}"/>
              </a:ext>
            </a:extLst>
          </p:cNvPr>
          <p:cNvSpPr/>
          <p:nvPr/>
        </p:nvSpPr>
        <p:spPr>
          <a:xfrm>
            <a:off x="7095271" y="2350489"/>
            <a:ext cx="4494414" cy="2928328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516F5E9-B47C-47A4-A985-DA0E15A8CBCE}"/>
              </a:ext>
            </a:extLst>
          </p:cNvPr>
          <p:cNvSpPr txBox="1"/>
          <p:nvPr/>
        </p:nvSpPr>
        <p:spPr>
          <a:xfrm>
            <a:off x="7095272" y="1791823"/>
            <a:ext cx="1905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cs typeface="Arial" panose="020B0604020202020204" pitchFamily="34" charset="0"/>
              </a:rPr>
              <a:t>1</a:t>
            </a:r>
            <a:r>
              <a:rPr lang="en-US" sz="2400" baseline="30000" dirty="0">
                <a:latin typeface="+mj-lt"/>
                <a:cs typeface="Arial" panose="020B0604020202020204" pitchFamily="34" charset="0"/>
              </a:rPr>
              <a:t>st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-line ART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03D6AC79-274C-4B9F-8FB0-D13F84F65814}"/>
              </a:ext>
            </a:extLst>
          </p:cNvPr>
          <p:cNvGrpSpPr/>
          <p:nvPr/>
        </p:nvGrpSpPr>
        <p:grpSpPr>
          <a:xfrm>
            <a:off x="3389870" y="3541562"/>
            <a:ext cx="1196533" cy="1176844"/>
            <a:chOff x="3137617" y="2007087"/>
            <a:chExt cx="1186815" cy="1181358"/>
          </a:xfrm>
        </p:grpSpPr>
        <p:pic>
          <p:nvPicPr>
            <p:cNvPr id="23" name="Picture 2" descr="Image result for person icon">
              <a:extLst>
                <a:ext uri="{FF2B5EF4-FFF2-40B4-BE49-F238E27FC236}">
                  <a16:creationId xmlns:a16="http://schemas.microsoft.com/office/drawing/2014/main" xmlns="" id="{FEBE2323-F214-4660-8E09-5BFC7204F3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7618" y="2007087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Image result for person icon">
              <a:extLst>
                <a:ext uri="{FF2B5EF4-FFF2-40B4-BE49-F238E27FC236}">
                  <a16:creationId xmlns:a16="http://schemas.microsoft.com/office/drawing/2014/main" xmlns="" id="{11A0D245-9B3C-4C81-9DF5-835A970163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1025" y="2007087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Image result for person icon">
              <a:extLst>
                <a:ext uri="{FF2B5EF4-FFF2-40B4-BE49-F238E27FC236}">
                  <a16:creationId xmlns:a16="http://schemas.microsoft.com/office/drawing/2014/main" xmlns="" id="{9289716C-74F7-4B87-A46D-AD546D7413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7617" y="2600533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Image result for person icon">
              <a:extLst>
                <a:ext uri="{FF2B5EF4-FFF2-40B4-BE49-F238E27FC236}">
                  <a16:creationId xmlns:a16="http://schemas.microsoft.com/office/drawing/2014/main" xmlns="" id="{2F32157F-4D98-4E4A-97D9-04D44BF214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1024" y="2594999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531970F-283F-4064-9A25-22A84AD998EE}"/>
              </a:ext>
            </a:extLst>
          </p:cNvPr>
          <p:cNvSpPr txBox="1"/>
          <p:nvPr/>
        </p:nvSpPr>
        <p:spPr>
          <a:xfrm>
            <a:off x="10530717" y="4844725"/>
            <a:ext cx="1308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cs typeface="Arial" panose="020B0604020202020204" pitchFamily="34" charset="0"/>
              </a:rPr>
              <a:t>In Care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0BB13740-C07D-4522-80A2-2534A8AD2E2C}"/>
              </a:ext>
            </a:extLst>
          </p:cNvPr>
          <p:cNvSpPr txBox="1"/>
          <p:nvPr/>
        </p:nvSpPr>
        <p:spPr>
          <a:xfrm>
            <a:off x="2205594" y="3539958"/>
            <a:ext cx="1378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cs typeface="Arial" panose="020B0604020202020204" pitchFamily="34" charset="0"/>
              </a:rPr>
              <a:t>Testing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71D1C0C-AE13-4C6E-BE24-35C083291751}"/>
              </a:ext>
            </a:extLst>
          </p:cNvPr>
          <p:cNvGrpSpPr/>
          <p:nvPr/>
        </p:nvGrpSpPr>
        <p:grpSpPr>
          <a:xfrm>
            <a:off x="934258" y="2241586"/>
            <a:ext cx="1253548" cy="4087756"/>
            <a:chOff x="934258" y="2241586"/>
            <a:chExt cx="1253548" cy="408775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03E4EC9E-590C-4705-965A-BD228F041CC3}"/>
                </a:ext>
              </a:extLst>
            </p:cNvPr>
            <p:cNvGrpSpPr/>
            <p:nvPr/>
          </p:nvGrpSpPr>
          <p:grpSpPr>
            <a:xfrm>
              <a:off x="936139" y="2241586"/>
              <a:ext cx="1251667" cy="2928328"/>
              <a:chOff x="545198" y="1945500"/>
              <a:chExt cx="1241501" cy="2939560"/>
            </a:xfrm>
          </p:grpSpPr>
          <p:pic>
            <p:nvPicPr>
              <p:cNvPr id="46" name="Picture 2" descr="Image result for person icon">
                <a:extLst>
                  <a:ext uri="{FF2B5EF4-FFF2-40B4-BE49-F238E27FC236}">
                    <a16:creationId xmlns:a16="http://schemas.microsoft.com/office/drawing/2014/main" xmlns="" id="{517A7F7E-5B6F-4C8E-B01E-8675C89D32F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5199" y="1945500"/>
                <a:ext cx="593407" cy="587912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2" descr="Image result for person icon">
                <a:extLst>
                  <a:ext uri="{FF2B5EF4-FFF2-40B4-BE49-F238E27FC236}">
                    <a16:creationId xmlns:a16="http://schemas.microsoft.com/office/drawing/2014/main" xmlns="" id="{1755CDC3-9EAA-4A07-899E-2FAD731AE6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5198" y="2533412"/>
                <a:ext cx="593407" cy="587912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2" descr="Image result for person icon">
                <a:extLst>
                  <a:ext uri="{FF2B5EF4-FFF2-40B4-BE49-F238E27FC236}">
                    <a16:creationId xmlns:a16="http://schemas.microsoft.com/office/drawing/2014/main" xmlns="" id="{9D7A1145-78D5-4C55-9624-E93CF7D549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5198" y="3121324"/>
                <a:ext cx="593407" cy="587912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2" descr="Image result for person icon">
                <a:extLst>
                  <a:ext uri="{FF2B5EF4-FFF2-40B4-BE49-F238E27FC236}">
                    <a16:creationId xmlns:a16="http://schemas.microsoft.com/office/drawing/2014/main" xmlns="" id="{4E96E833-3CDF-40AA-AD33-BEDB1753E5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5198" y="3709236"/>
                <a:ext cx="593407" cy="587912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2" descr="Image result for person icon">
                <a:extLst>
                  <a:ext uri="{FF2B5EF4-FFF2-40B4-BE49-F238E27FC236}">
                    <a16:creationId xmlns:a16="http://schemas.microsoft.com/office/drawing/2014/main" xmlns="" id="{21C827C6-7523-4D58-8E4F-F673556FE5A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5198" y="4297148"/>
                <a:ext cx="593407" cy="587912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2" descr="Image result for person icon">
                <a:extLst>
                  <a:ext uri="{FF2B5EF4-FFF2-40B4-BE49-F238E27FC236}">
                    <a16:creationId xmlns:a16="http://schemas.microsoft.com/office/drawing/2014/main" xmlns="" id="{99E7DDA1-72C3-4CA5-9205-79B9A7835A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93292" y="1945500"/>
                <a:ext cx="593407" cy="587912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2" descr="Image result for person icon">
                <a:extLst>
                  <a:ext uri="{FF2B5EF4-FFF2-40B4-BE49-F238E27FC236}">
                    <a16:creationId xmlns:a16="http://schemas.microsoft.com/office/drawing/2014/main" xmlns="" id="{E4B67697-53B4-467D-91A1-7DFCF12DDFA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93292" y="2533412"/>
                <a:ext cx="593407" cy="587912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2" descr="Image result for person icon">
                <a:extLst>
                  <a:ext uri="{FF2B5EF4-FFF2-40B4-BE49-F238E27FC236}">
                    <a16:creationId xmlns:a16="http://schemas.microsoft.com/office/drawing/2014/main" xmlns="" id="{535B9724-B56B-43A5-8B52-2B92475C517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93292" y="3121324"/>
                <a:ext cx="593407" cy="587912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" name="Picture 2" descr="Image result for person icon">
                <a:extLst>
                  <a:ext uri="{FF2B5EF4-FFF2-40B4-BE49-F238E27FC236}">
                    <a16:creationId xmlns:a16="http://schemas.microsoft.com/office/drawing/2014/main" xmlns="" id="{2F342051-E28D-4C07-A964-93F9C852E55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93292" y="3709236"/>
                <a:ext cx="593407" cy="587912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" name="Picture 2" descr="Image result for person icon">
                <a:extLst>
                  <a:ext uri="{FF2B5EF4-FFF2-40B4-BE49-F238E27FC236}">
                    <a16:creationId xmlns:a16="http://schemas.microsoft.com/office/drawing/2014/main" xmlns="" id="{F4AF2281-DABC-43F9-A4D9-557393E73C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93292" y="4297148"/>
                <a:ext cx="593407" cy="587912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7" name="Picture 2" descr="Image result for person icon">
              <a:extLst>
                <a:ext uri="{FF2B5EF4-FFF2-40B4-BE49-F238E27FC236}">
                  <a16:creationId xmlns:a16="http://schemas.microsoft.com/office/drawing/2014/main" xmlns="" id="{64D4E5E0-E2DD-4891-BA6A-73726C1DBB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4258" y="5169914"/>
              <a:ext cx="598266" cy="585666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2" descr="Image result for person icon">
              <a:extLst>
                <a:ext uri="{FF2B5EF4-FFF2-40B4-BE49-F238E27FC236}">
                  <a16:creationId xmlns:a16="http://schemas.microsoft.com/office/drawing/2014/main" xmlns="" id="{E61C4884-CC8D-418E-80D4-D7354B5EE3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7659" y="5169914"/>
              <a:ext cx="598266" cy="585666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2" descr="Image result for person icon">
              <a:extLst>
                <a:ext uri="{FF2B5EF4-FFF2-40B4-BE49-F238E27FC236}">
                  <a16:creationId xmlns:a16="http://schemas.microsoft.com/office/drawing/2014/main" xmlns="" id="{EEF221EF-9493-4D92-AE5D-D53ED94037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4258" y="5743676"/>
              <a:ext cx="598266" cy="585666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2" descr="Image result for person icon">
              <a:extLst>
                <a:ext uri="{FF2B5EF4-FFF2-40B4-BE49-F238E27FC236}">
                  <a16:creationId xmlns:a16="http://schemas.microsoft.com/office/drawing/2014/main" xmlns="" id="{594ACB16-F14A-45BB-A367-1907FC83AF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7659" y="5743676"/>
              <a:ext cx="598266" cy="585666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F002D83F-AC5F-4EF4-90C5-0EFACBB9E5ED}"/>
              </a:ext>
            </a:extLst>
          </p:cNvPr>
          <p:cNvGrpSpPr/>
          <p:nvPr/>
        </p:nvGrpSpPr>
        <p:grpSpPr>
          <a:xfrm>
            <a:off x="7433849" y="2787286"/>
            <a:ext cx="598266" cy="1756997"/>
            <a:chOff x="7651362" y="831263"/>
            <a:chExt cx="593407" cy="1763736"/>
          </a:xfrm>
        </p:grpSpPr>
        <p:pic>
          <p:nvPicPr>
            <p:cNvPr id="63" name="Picture 2" descr="Image result for person icon">
              <a:extLst>
                <a:ext uri="{FF2B5EF4-FFF2-40B4-BE49-F238E27FC236}">
                  <a16:creationId xmlns:a16="http://schemas.microsoft.com/office/drawing/2014/main" xmlns="" id="{F55DE102-323E-4031-AB52-6C27D3B4D6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1362" y="831263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2" descr="Image result for person icon">
              <a:extLst>
                <a:ext uri="{FF2B5EF4-FFF2-40B4-BE49-F238E27FC236}">
                  <a16:creationId xmlns:a16="http://schemas.microsoft.com/office/drawing/2014/main" xmlns="" id="{A0E47042-21E8-4B20-B185-4667AE47D7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1362" y="1418395"/>
              <a:ext cx="593407" cy="587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2" descr="Image result for person icon">
              <a:extLst>
                <a:ext uri="{FF2B5EF4-FFF2-40B4-BE49-F238E27FC236}">
                  <a16:creationId xmlns:a16="http://schemas.microsoft.com/office/drawing/2014/main" xmlns="" id="{B6426712-F8D1-4F3E-B3CC-58EDEFCF2D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1362" y="2007087"/>
              <a:ext cx="593407" cy="587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E158B907-285F-4532-B04B-B40C3FCBE279}"/>
              </a:ext>
            </a:extLst>
          </p:cNvPr>
          <p:cNvGrpSpPr/>
          <p:nvPr/>
        </p:nvGrpSpPr>
        <p:grpSpPr>
          <a:xfrm>
            <a:off x="7374988" y="5916137"/>
            <a:ext cx="3859552" cy="632941"/>
            <a:chOff x="7677311" y="5539400"/>
            <a:chExt cx="3828205" cy="635369"/>
          </a:xfrm>
        </p:grpSpPr>
        <p:pic>
          <p:nvPicPr>
            <p:cNvPr id="66" name="Picture 2" descr="Image result for person icon">
              <a:extLst>
                <a:ext uri="{FF2B5EF4-FFF2-40B4-BE49-F238E27FC236}">
                  <a16:creationId xmlns:a16="http://schemas.microsoft.com/office/drawing/2014/main" xmlns="" id="{03E3808A-2514-40F6-9A70-BF987D02C9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7311" y="5586857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2" descr="Image result for person icon">
              <a:extLst>
                <a:ext uri="{FF2B5EF4-FFF2-40B4-BE49-F238E27FC236}">
                  <a16:creationId xmlns:a16="http://schemas.microsoft.com/office/drawing/2014/main" xmlns="" id="{C2AE3986-AD62-4BB2-9AAF-7E882D9C12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0718" y="5568674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2" descr="Image result for person icon">
              <a:extLst>
                <a:ext uri="{FF2B5EF4-FFF2-40B4-BE49-F238E27FC236}">
                  <a16:creationId xmlns:a16="http://schemas.microsoft.com/office/drawing/2014/main" xmlns="" id="{C8BECC3D-36E1-4D9E-8937-7A2A41FC1B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12437" y="5568674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2" descr="Image result for person icon">
              <a:extLst>
                <a:ext uri="{FF2B5EF4-FFF2-40B4-BE49-F238E27FC236}">
                  <a16:creationId xmlns:a16="http://schemas.microsoft.com/office/drawing/2014/main" xmlns="" id="{A5FD076B-6B08-4B2D-90EB-EFDC5CD553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4156" y="5568674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2" descr="Image result for person icon">
              <a:extLst>
                <a:ext uri="{FF2B5EF4-FFF2-40B4-BE49-F238E27FC236}">
                  <a16:creationId xmlns:a16="http://schemas.microsoft.com/office/drawing/2014/main" xmlns="" id="{30F4FEB9-6D1D-45AE-91F9-4A19D854B2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0124" y="5568674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2" descr="Image result for person icon">
              <a:extLst>
                <a:ext uri="{FF2B5EF4-FFF2-40B4-BE49-F238E27FC236}">
                  <a16:creationId xmlns:a16="http://schemas.microsoft.com/office/drawing/2014/main" xmlns="" id="{FEC7A83B-0D4C-491B-A0A3-9FCD71E66C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71385" y="5557599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2" descr="Image result for person icon">
              <a:extLst>
                <a:ext uri="{FF2B5EF4-FFF2-40B4-BE49-F238E27FC236}">
                  <a16:creationId xmlns:a16="http://schemas.microsoft.com/office/drawing/2014/main" xmlns="" id="{89D202AF-7996-4FEF-B5C2-6D5F19E24B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12109" y="5539400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183543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Strategy 5 – No VL Monitoring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44C56A2-206C-4251-9F03-38BB98BC4EA4}"/>
              </a:ext>
            </a:extLst>
          </p:cNvPr>
          <p:cNvSpPr txBox="1"/>
          <p:nvPr/>
        </p:nvSpPr>
        <p:spPr>
          <a:xfrm>
            <a:off x="609440" y="1752602"/>
            <a:ext cx="1905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cs typeface="Arial" panose="020B0604020202020204" pitchFamily="34" charset="0"/>
              </a:rPr>
              <a:t>Undiagnosed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528291D-E59D-4F71-B292-ABF785D4A8D7}"/>
              </a:ext>
            </a:extLst>
          </p:cNvPr>
          <p:cNvSpPr txBox="1"/>
          <p:nvPr/>
        </p:nvSpPr>
        <p:spPr>
          <a:xfrm>
            <a:off x="3188995" y="1752600"/>
            <a:ext cx="1738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cs typeface="Arial" panose="020B0604020202020204" pitchFamily="34" charset="0"/>
              </a:rPr>
              <a:t>Diagnosed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C65B150-0923-4FF1-8DC9-614456D607AC}"/>
              </a:ext>
            </a:extLst>
          </p:cNvPr>
          <p:cNvSpPr txBox="1"/>
          <p:nvPr/>
        </p:nvSpPr>
        <p:spPr>
          <a:xfrm>
            <a:off x="5319663" y="3573678"/>
            <a:ext cx="1444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cs typeface="Arial" panose="020B0604020202020204" pitchFamily="34" charset="0"/>
              </a:rPr>
              <a:t>Linkage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FF592A7-CCB9-4177-8165-F48137733C98}"/>
              </a:ext>
            </a:extLst>
          </p:cNvPr>
          <p:cNvSpPr txBox="1"/>
          <p:nvPr/>
        </p:nvSpPr>
        <p:spPr>
          <a:xfrm>
            <a:off x="9891740" y="1752600"/>
            <a:ext cx="2443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cs typeface="Arial" panose="020B0604020202020204" pitchFamily="34" charset="0"/>
              </a:rPr>
              <a:t>2</a:t>
            </a:r>
            <a:r>
              <a:rPr lang="en-US" sz="2400" baseline="30000" dirty="0">
                <a:latin typeface="+mj-lt"/>
                <a:cs typeface="Arial" panose="020B0604020202020204" pitchFamily="34" charset="0"/>
              </a:rPr>
              <a:t>nd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-line ART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03E4EC9E-590C-4705-965A-BD228F041CC3}"/>
              </a:ext>
            </a:extLst>
          </p:cNvPr>
          <p:cNvGrpSpPr/>
          <p:nvPr/>
        </p:nvGrpSpPr>
        <p:grpSpPr>
          <a:xfrm>
            <a:off x="936139" y="2202363"/>
            <a:ext cx="1251667" cy="2928328"/>
            <a:chOff x="545198" y="1945500"/>
            <a:chExt cx="1241501" cy="2939560"/>
          </a:xfrm>
        </p:grpSpPr>
        <p:pic>
          <p:nvPicPr>
            <p:cNvPr id="46" name="Picture 2" descr="Image result for person icon">
              <a:extLst>
                <a:ext uri="{FF2B5EF4-FFF2-40B4-BE49-F238E27FC236}">
                  <a16:creationId xmlns:a16="http://schemas.microsoft.com/office/drawing/2014/main" xmlns="" id="{517A7F7E-5B6F-4C8E-B01E-8675C89D32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199" y="1945500"/>
              <a:ext cx="593407" cy="587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2" descr="Image result for person icon">
              <a:extLst>
                <a:ext uri="{FF2B5EF4-FFF2-40B4-BE49-F238E27FC236}">
                  <a16:creationId xmlns:a16="http://schemas.microsoft.com/office/drawing/2014/main" xmlns="" id="{1755CDC3-9EAA-4A07-899E-2FAD731AE6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198" y="2533412"/>
              <a:ext cx="593407" cy="587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2" descr="Image result for person icon">
              <a:extLst>
                <a:ext uri="{FF2B5EF4-FFF2-40B4-BE49-F238E27FC236}">
                  <a16:creationId xmlns:a16="http://schemas.microsoft.com/office/drawing/2014/main" xmlns="" id="{9D7A1145-78D5-4C55-9624-E93CF7D549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198" y="3121324"/>
              <a:ext cx="593407" cy="587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2" descr="Image result for person icon">
              <a:extLst>
                <a:ext uri="{FF2B5EF4-FFF2-40B4-BE49-F238E27FC236}">
                  <a16:creationId xmlns:a16="http://schemas.microsoft.com/office/drawing/2014/main" xmlns="" id="{4E96E833-3CDF-40AA-AD33-BEDB1753E5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198" y="3709236"/>
              <a:ext cx="593407" cy="587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2" descr="Image result for person icon">
              <a:extLst>
                <a:ext uri="{FF2B5EF4-FFF2-40B4-BE49-F238E27FC236}">
                  <a16:creationId xmlns:a16="http://schemas.microsoft.com/office/drawing/2014/main" xmlns="" id="{21C827C6-7523-4D58-8E4F-F673556FE5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198" y="4297148"/>
              <a:ext cx="593407" cy="587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2" descr="Image result for person icon">
              <a:extLst>
                <a:ext uri="{FF2B5EF4-FFF2-40B4-BE49-F238E27FC236}">
                  <a16:creationId xmlns:a16="http://schemas.microsoft.com/office/drawing/2014/main" xmlns="" id="{99E7DDA1-72C3-4CA5-9205-79B9A7835A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3292" y="1945500"/>
              <a:ext cx="593407" cy="587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2" descr="Image result for person icon">
              <a:extLst>
                <a:ext uri="{FF2B5EF4-FFF2-40B4-BE49-F238E27FC236}">
                  <a16:creationId xmlns:a16="http://schemas.microsoft.com/office/drawing/2014/main" xmlns="" id="{E4B67697-53B4-467D-91A1-7DFCF12DDF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3292" y="2533412"/>
              <a:ext cx="593407" cy="587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2" descr="Image result for person icon">
              <a:extLst>
                <a:ext uri="{FF2B5EF4-FFF2-40B4-BE49-F238E27FC236}">
                  <a16:creationId xmlns:a16="http://schemas.microsoft.com/office/drawing/2014/main" xmlns="" id="{535B9724-B56B-43A5-8B52-2B92475C51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3292" y="3121324"/>
              <a:ext cx="593407" cy="587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2" descr="Image result for person icon">
              <a:extLst>
                <a:ext uri="{FF2B5EF4-FFF2-40B4-BE49-F238E27FC236}">
                  <a16:creationId xmlns:a16="http://schemas.microsoft.com/office/drawing/2014/main" xmlns="" id="{2F342051-E28D-4C07-A964-93F9C852E5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3292" y="3709236"/>
              <a:ext cx="593407" cy="587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2" descr="Image result for person icon">
              <a:extLst>
                <a:ext uri="{FF2B5EF4-FFF2-40B4-BE49-F238E27FC236}">
                  <a16:creationId xmlns:a16="http://schemas.microsoft.com/office/drawing/2014/main" xmlns="" id="{F4AF2281-DABC-43F9-A4D9-557393E73C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3292" y="4297148"/>
              <a:ext cx="593407" cy="587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C882BACD-79C2-40D6-9B68-628CE3334CBA}"/>
              </a:ext>
            </a:extLst>
          </p:cNvPr>
          <p:cNvGrpSpPr/>
          <p:nvPr/>
        </p:nvGrpSpPr>
        <p:grpSpPr>
          <a:xfrm>
            <a:off x="7440035" y="2311266"/>
            <a:ext cx="598266" cy="2928328"/>
            <a:chOff x="7858111" y="1945500"/>
            <a:chExt cx="593407" cy="2939560"/>
          </a:xfrm>
        </p:grpSpPr>
        <p:pic>
          <p:nvPicPr>
            <p:cNvPr id="41" name="Picture 2" descr="Image result for person icon">
              <a:extLst>
                <a:ext uri="{FF2B5EF4-FFF2-40B4-BE49-F238E27FC236}">
                  <a16:creationId xmlns:a16="http://schemas.microsoft.com/office/drawing/2014/main" xmlns="" id="{4E1E2F6F-463B-4E08-8758-05CABBB7E2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8111" y="1945500"/>
              <a:ext cx="593407" cy="587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" descr="Image result for person icon">
              <a:extLst>
                <a:ext uri="{FF2B5EF4-FFF2-40B4-BE49-F238E27FC236}">
                  <a16:creationId xmlns:a16="http://schemas.microsoft.com/office/drawing/2014/main" xmlns="" id="{ABFC83F7-1240-4B32-B758-6DC04D42DC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8111" y="2532632"/>
              <a:ext cx="593407" cy="587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" descr="Image result for person icon">
              <a:extLst>
                <a:ext uri="{FF2B5EF4-FFF2-40B4-BE49-F238E27FC236}">
                  <a16:creationId xmlns:a16="http://schemas.microsoft.com/office/drawing/2014/main" xmlns="" id="{07DCF7A3-BDC5-4147-BA09-3EA4F0637C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8111" y="3121324"/>
              <a:ext cx="593407" cy="587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2" descr="Image result for person icon">
              <a:extLst>
                <a:ext uri="{FF2B5EF4-FFF2-40B4-BE49-F238E27FC236}">
                  <a16:creationId xmlns:a16="http://schemas.microsoft.com/office/drawing/2014/main" xmlns="" id="{F63F1777-37C7-4E37-A343-6007F028A9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8111" y="3709236"/>
              <a:ext cx="593407" cy="587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2" descr="Image result for person icon">
              <a:extLst>
                <a:ext uri="{FF2B5EF4-FFF2-40B4-BE49-F238E27FC236}">
                  <a16:creationId xmlns:a16="http://schemas.microsoft.com/office/drawing/2014/main" xmlns="" id="{D923EE72-0840-49E3-87E2-DEF688A198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8111" y="4297148"/>
              <a:ext cx="593407" cy="587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07CED0CA-F894-4E25-A66C-FFD76FDB1B84}"/>
              </a:ext>
            </a:extLst>
          </p:cNvPr>
          <p:cNvGrpSpPr/>
          <p:nvPr/>
        </p:nvGrpSpPr>
        <p:grpSpPr>
          <a:xfrm>
            <a:off x="10281353" y="2748840"/>
            <a:ext cx="598266" cy="1756997"/>
            <a:chOff x="7651362" y="831263"/>
            <a:chExt cx="593407" cy="1763736"/>
          </a:xfrm>
        </p:grpSpPr>
        <p:pic>
          <p:nvPicPr>
            <p:cNvPr id="38" name="Picture 2" descr="Image result for person icon">
              <a:extLst>
                <a:ext uri="{FF2B5EF4-FFF2-40B4-BE49-F238E27FC236}">
                  <a16:creationId xmlns:a16="http://schemas.microsoft.com/office/drawing/2014/main" xmlns="" id="{12A1BD0B-789B-4BF3-BB5F-5BB50CEC99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1362" y="831263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" descr="Image result for person icon">
              <a:extLst>
                <a:ext uri="{FF2B5EF4-FFF2-40B4-BE49-F238E27FC236}">
                  <a16:creationId xmlns:a16="http://schemas.microsoft.com/office/drawing/2014/main" xmlns="" id="{734E8D89-56F9-4FAF-9A2D-84D4D93DAB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1362" y="1418395"/>
              <a:ext cx="593407" cy="587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" descr="Image result for person icon">
              <a:extLst>
                <a:ext uri="{FF2B5EF4-FFF2-40B4-BE49-F238E27FC236}">
                  <a16:creationId xmlns:a16="http://schemas.microsoft.com/office/drawing/2014/main" xmlns="" id="{C6700F3C-D433-4E77-8959-5657368CD3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1362" y="2007087"/>
              <a:ext cx="593407" cy="587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78260349-EC64-4F8A-B5C1-299694F11201}"/>
              </a:ext>
            </a:extLst>
          </p:cNvPr>
          <p:cNvCxnSpPr/>
          <p:nvPr/>
        </p:nvCxnSpPr>
        <p:spPr>
          <a:xfrm>
            <a:off x="4927328" y="4118965"/>
            <a:ext cx="2028153" cy="1024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99F4C080-7A6B-45D8-BFEA-A55EAB3D3FBE}"/>
              </a:ext>
            </a:extLst>
          </p:cNvPr>
          <p:cNvCxnSpPr/>
          <p:nvPr/>
        </p:nvCxnSpPr>
        <p:spPr>
          <a:xfrm>
            <a:off x="2251214" y="4108717"/>
            <a:ext cx="1005840" cy="1024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39CD8D77-53A7-4F32-BAA6-0C419D2A4CDD}"/>
              </a:ext>
            </a:extLst>
          </p:cNvPr>
          <p:cNvGrpSpPr/>
          <p:nvPr/>
        </p:nvGrpSpPr>
        <p:grpSpPr>
          <a:xfrm>
            <a:off x="8764785" y="4702071"/>
            <a:ext cx="894867" cy="884464"/>
            <a:chOff x="7551798" y="5133453"/>
            <a:chExt cx="887599" cy="887856"/>
          </a:xfrm>
          <a:solidFill>
            <a:srgbClr val="FF0000"/>
          </a:solidFill>
        </p:grpSpPr>
        <p:sp>
          <p:nvSpPr>
            <p:cNvPr id="36" name="Arrow: Curved Right 35">
              <a:extLst>
                <a:ext uri="{FF2B5EF4-FFF2-40B4-BE49-F238E27FC236}">
                  <a16:creationId xmlns:a16="http://schemas.microsoft.com/office/drawing/2014/main" xmlns="" id="{11A3CD69-462F-4614-9A91-D48F3F632657}"/>
                </a:ext>
              </a:extLst>
            </p:cNvPr>
            <p:cNvSpPr/>
            <p:nvPr/>
          </p:nvSpPr>
          <p:spPr>
            <a:xfrm>
              <a:off x="7551798" y="5160782"/>
              <a:ext cx="373859" cy="860527"/>
            </a:xfrm>
            <a:prstGeom prst="curved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Arrow: Curved Right 36">
              <a:extLst>
                <a:ext uri="{FF2B5EF4-FFF2-40B4-BE49-F238E27FC236}">
                  <a16:creationId xmlns:a16="http://schemas.microsoft.com/office/drawing/2014/main" xmlns="" id="{D9A849BE-3F76-4D08-8CE5-A6C1706F98FE}"/>
                </a:ext>
              </a:extLst>
            </p:cNvPr>
            <p:cNvSpPr/>
            <p:nvPr/>
          </p:nvSpPr>
          <p:spPr>
            <a:xfrm rot="10800000">
              <a:off x="8065538" y="5133453"/>
              <a:ext cx="373859" cy="860527"/>
            </a:xfrm>
            <a:prstGeom prst="curved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BA03DCD6-A8EB-4450-A52E-096D0BCEB3EF}"/>
              </a:ext>
            </a:extLst>
          </p:cNvPr>
          <p:cNvGrpSpPr/>
          <p:nvPr/>
        </p:nvGrpSpPr>
        <p:grpSpPr>
          <a:xfrm>
            <a:off x="7351593" y="5539259"/>
            <a:ext cx="3859552" cy="632941"/>
            <a:chOff x="7677311" y="5539400"/>
            <a:chExt cx="3828205" cy="635369"/>
          </a:xfrm>
        </p:grpSpPr>
        <p:pic>
          <p:nvPicPr>
            <p:cNvPr id="29" name="Picture 2" descr="Image result for person icon">
              <a:extLst>
                <a:ext uri="{FF2B5EF4-FFF2-40B4-BE49-F238E27FC236}">
                  <a16:creationId xmlns:a16="http://schemas.microsoft.com/office/drawing/2014/main" xmlns="" id="{CD328720-F063-4FA5-A39D-7C229BA2A6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7311" y="5586857"/>
              <a:ext cx="593407" cy="587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Image result for person icon">
              <a:extLst>
                <a:ext uri="{FF2B5EF4-FFF2-40B4-BE49-F238E27FC236}">
                  <a16:creationId xmlns:a16="http://schemas.microsoft.com/office/drawing/2014/main" xmlns="" id="{D122117A-C129-49F5-8825-4AC59981AE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0718" y="5568674"/>
              <a:ext cx="593407" cy="587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Image result for person icon">
              <a:extLst>
                <a:ext uri="{FF2B5EF4-FFF2-40B4-BE49-F238E27FC236}">
                  <a16:creationId xmlns:a16="http://schemas.microsoft.com/office/drawing/2014/main" xmlns="" id="{F0B5A849-E90B-4CC3-A766-11D7BA2261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12437" y="5568674"/>
              <a:ext cx="593407" cy="587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Image result for person icon">
              <a:extLst>
                <a:ext uri="{FF2B5EF4-FFF2-40B4-BE49-F238E27FC236}">
                  <a16:creationId xmlns:a16="http://schemas.microsoft.com/office/drawing/2014/main" xmlns="" id="{58C10518-1052-4D0B-A324-DD1303F6FF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4156" y="5568674"/>
              <a:ext cx="593407" cy="587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Image result for person icon">
              <a:extLst>
                <a:ext uri="{FF2B5EF4-FFF2-40B4-BE49-F238E27FC236}">
                  <a16:creationId xmlns:a16="http://schemas.microsoft.com/office/drawing/2014/main" xmlns="" id="{A9622E78-09F3-4C27-AFC5-4D8C49AC08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0124" y="5568674"/>
              <a:ext cx="593407" cy="587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 descr="Image result for person icon">
              <a:extLst>
                <a:ext uri="{FF2B5EF4-FFF2-40B4-BE49-F238E27FC236}">
                  <a16:creationId xmlns:a16="http://schemas.microsoft.com/office/drawing/2014/main" xmlns="" id="{266458F3-B165-403E-8EAC-74DC2C674F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71385" y="5557599"/>
              <a:ext cx="593407" cy="587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" descr="Image result for person icon">
              <a:extLst>
                <a:ext uri="{FF2B5EF4-FFF2-40B4-BE49-F238E27FC236}">
                  <a16:creationId xmlns:a16="http://schemas.microsoft.com/office/drawing/2014/main" xmlns="" id="{56997F90-7F3C-45D2-BC4D-240862AE1B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12109" y="5539400"/>
              <a:ext cx="593407" cy="587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D581C1D-A67C-441B-9738-12DDFDA0410B}"/>
              </a:ext>
            </a:extLst>
          </p:cNvPr>
          <p:cNvSpPr txBox="1"/>
          <p:nvPr/>
        </p:nvSpPr>
        <p:spPr>
          <a:xfrm>
            <a:off x="5865812" y="5681590"/>
            <a:ext cx="1608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cs typeface="Arial" panose="020B0604020202020204" pitchFamily="34" charset="0"/>
              </a:rPr>
              <a:t>Out of Care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327948D-0328-4316-8704-546B894D229F}"/>
              </a:ext>
            </a:extLst>
          </p:cNvPr>
          <p:cNvSpPr txBox="1"/>
          <p:nvPr/>
        </p:nvSpPr>
        <p:spPr>
          <a:xfrm>
            <a:off x="8574650" y="3565557"/>
            <a:ext cx="1533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Viral Load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FBCE5C6-2002-4C8A-B383-E59FD4B0B31A}"/>
              </a:ext>
            </a:extLst>
          </p:cNvPr>
          <p:cNvGrpSpPr/>
          <p:nvPr/>
        </p:nvGrpSpPr>
        <p:grpSpPr>
          <a:xfrm>
            <a:off x="8326497" y="3751427"/>
            <a:ext cx="1296237" cy="755760"/>
            <a:chOff x="8698750" y="3329126"/>
            <a:chExt cx="1285709" cy="758659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xmlns="" id="{24EF0E35-075D-40DB-AB2E-E48A07063430}"/>
                </a:ext>
              </a:extLst>
            </p:cNvPr>
            <p:cNvCxnSpPr/>
            <p:nvPr/>
          </p:nvCxnSpPr>
          <p:spPr>
            <a:xfrm>
              <a:off x="9181599" y="3698168"/>
              <a:ext cx="802860" cy="10288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Arc 27">
              <a:extLst>
                <a:ext uri="{FF2B5EF4-FFF2-40B4-BE49-F238E27FC236}">
                  <a16:creationId xmlns:a16="http://schemas.microsoft.com/office/drawing/2014/main" xmlns="" id="{541CF624-3624-452D-9270-54982A3F1DA8}"/>
                </a:ext>
              </a:extLst>
            </p:cNvPr>
            <p:cNvSpPr/>
            <p:nvPr/>
          </p:nvSpPr>
          <p:spPr>
            <a:xfrm rot="5400000">
              <a:off x="8779430" y="3248446"/>
              <a:ext cx="758659" cy="920020"/>
            </a:xfrm>
            <a:prstGeom prst="arc">
              <a:avLst>
                <a:gd name="adj1" fmla="val 16200000"/>
                <a:gd name="adj2" fmla="val 1218557"/>
              </a:avLst>
            </a:prstGeom>
            <a:ln w="28575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0CEE0C4A-38A8-45E1-AB59-2DD5B4C06C44}"/>
              </a:ext>
            </a:extLst>
          </p:cNvPr>
          <p:cNvSpPr/>
          <p:nvPr/>
        </p:nvSpPr>
        <p:spPr>
          <a:xfrm>
            <a:off x="7095271" y="2311266"/>
            <a:ext cx="4494414" cy="2928328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516F5E9-B47C-47A4-A985-DA0E15A8CBCE}"/>
              </a:ext>
            </a:extLst>
          </p:cNvPr>
          <p:cNvSpPr txBox="1"/>
          <p:nvPr/>
        </p:nvSpPr>
        <p:spPr>
          <a:xfrm>
            <a:off x="7095272" y="1752600"/>
            <a:ext cx="1905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cs typeface="Arial" panose="020B0604020202020204" pitchFamily="34" charset="0"/>
              </a:rPr>
              <a:t>1</a:t>
            </a:r>
            <a:r>
              <a:rPr lang="en-US" sz="2400" baseline="30000" dirty="0">
                <a:latin typeface="+mj-lt"/>
                <a:cs typeface="Arial" panose="020B0604020202020204" pitchFamily="34" charset="0"/>
              </a:rPr>
              <a:t>st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-line ART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03D6AC79-274C-4B9F-8FB0-D13F84F65814}"/>
              </a:ext>
            </a:extLst>
          </p:cNvPr>
          <p:cNvGrpSpPr/>
          <p:nvPr/>
        </p:nvGrpSpPr>
        <p:grpSpPr>
          <a:xfrm>
            <a:off x="3389870" y="3502339"/>
            <a:ext cx="1196533" cy="1176844"/>
            <a:chOff x="3137617" y="2007087"/>
            <a:chExt cx="1186815" cy="1181358"/>
          </a:xfrm>
        </p:grpSpPr>
        <p:pic>
          <p:nvPicPr>
            <p:cNvPr id="23" name="Picture 2" descr="Image result for person icon">
              <a:extLst>
                <a:ext uri="{FF2B5EF4-FFF2-40B4-BE49-F238E27FC236}">
                  <a16:creationId xmlns:a16="http://schemas.microsoft.com/office/drawing/2014/main" xmlns="" id="{FEBE2323-F214-4660-8E09-5BFC7204F3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7618" y="2007087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Image result for person icon">
              <a:extLst>
                <a:ext uri="{FF2B5EF4-FFF2-40B4-BE49-F238E27FC236}">
                  <a16:creationId xmlns:a16="http://schemas.microsoft.com/office/drawing/2014/main" xmlns="" id="{11A0D245-9B3C-4C81-9DF5-835A970163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1025" y="2007087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Image result for person icon">
              <a:extLst>
                <a:ext uri="{FF2B5EF4-FFF2-40B4-BE49-F238E27FC236}">
                  <a16:creationId xmlns:a16="http://schemas.microsoft.com/office/drawing/2014/main" xmlns="" id="{9289716C-74F7-4B87-A46D-AD546D7413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7617" y="2600533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Image result for person icon">
              <a:extLst>
                <a:ext uri="{FF2B5EF4-FFF2-40B4-BE49-F238E27FC236}">
                  <a16:creationId xmlns:a16="http://schemas.microsoft.com/office/drawing/2014/main" xmlns="" id="{2F32157F-4D98-4E4A-97D9-04D44BF214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1024" y="2594999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531970F-283F-4064-9A25-22A84AD998EE}"/>
              </a:ext>
            </a:extLst>
          </p:cNvPr>
          <p:cNvSpPr txBox="1"/>
          <p:nvPr/>
        </p:nvSpPr>
        <p:spPr>
          <a:xfrm>
            <a:off x="10530717" y="4805502"/>
            <a:ext cx="1308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cs typeface="Arial" panose="020B0604020202020204" pitchFamily="34" charset="0"/>
              </a:rPr>
              <a:t>In Care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0BB13740-C07D-4522-80A2-2534A8AD2E2C}"/>
              </a:ext>
            </a:extLst>
          </p:cNvPr>
          <p:cNvSpPr txBox="1"/>
          <p:nvPr/>
        </p:nvSpPr>
        <p:spPr>
          <a:xfrm>
            <a:off x="2205594" y="3539958"/>
            <a:ext cx="1378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cs typeface="Arial" panose="020B0604020202020204" pitchFamily="34" charset="0"/>
              </a:rPr>
              <a:t>Testing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4F2CEC49-09F8-4D6C-86B4-921C0C030BF7}"/>
              </a:ext>
            </a:extLst>
          </p:cNvPr>
          <p:cNvGrpSpPr/>
          <p:nvPr/>
        </p:nvGrpSpPr>
        <p:grpSpPr>
          <a:xfrm>
            <a:off x="8394050" y="2524270"/>
            <a:ext cx="1296237" cy="922383"/>
            <a:chOff x="8394050" y="2524270"/>
            <a:chExt cx="1296237" cy="922383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xmlns="" id="{199DB2F0-E9F2-4B8A-A04E-0FFE4D5159A8}"/>
                </a:ext>
              </a:extLst>
            </p:cNvPr>
            <p:cNvGrpSpPr/>
            <p:nvPr/>
          </p:nvGrpSpPr>
          <p:grpSpPr>
            <a:xfrm>
              <a:off x="8394050" y="2571275"/>
              <a:ext cx="1296237" cy="875378"/>
              <a:chOff x="8698750" y="3329126"/>
              <a:chExt cx="1285709" cy="758659"/>
            </a:xfrm>
          </p:grpSpPr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xmlns="" id="{1D57BCC8-5E5F-43C4-BB10-81F175B69B1C}"/>
                  </a:ext>
                </a:extLst>
              </p:cNvPr>
              <p:cNvCxnSpPr/>
              <p:nvPr/>
            </p:nvCxnSpPr>
            <p:spPr>
              <a:xfrm>
                <a:off x="9181599" y="3698168"/>
                <a:ext cx="802860" cy="1028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Arc 58">
                <a:extLst>
                  <a:ext uri="{FF2B5EF4-FFF2-40B4-BE49-F238E27FC236}">
                    <a16:creationId xmlns:a16="http://schemas.microsoft.com/office/drawing/2014/main" xmlns="" id="{561A01BE-D72D-4B9C-84FC-29BD942EE0B2}"/>
                  </a:ext>
                </a:extLst>
              </p:cNvPr>
              <p:cNvSpPr/>
              <p:nvPr/>
            </p:nvSpPr>
            <p:spPr>
              <a:xfrm rot="5400000">
                <a:off x="8779430" y="3248446"/>
                <a:ext cx="758659" cy="920020"/>
              </a:xfrm>
              <a:prstGeom prst="arc">
                <a:avLst>
                  <a:gd name="adj1" fmla="val 16200000"/>
                  <a:gd name="adj2" fmla="val 1218557"/>
                </a:avLst>
              </a:prstGeom>
              <a:ln w="28575">
                <a:prstDash val="dash"/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70CFB5BC-5F3E-4548-81B8-C953B6C42778}"/>
                </a:ext>
              </a:extLst>
            </p:cNvPr>
            <p:cNvSpPr txBox="1"/>
            <p:nvPr/>
          </p:nvSpPr>
          <p:spPr>
            <a:xfrm>
              <a:off x="8901113" y="2524270"/>
              <a:ext cx="7216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  <a:cs typeface="Arial" panose="020B0604020202020204" pitchFamily="34" charset="0"/>
                </a:rPr>
                <a:t>CD4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3342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Scale Up Success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>
              <a:solidFill>
                <a:schemeClr val="tx1"/>
              </a:solidFill>
              <a:latin typeface="+mn-lt"/>
            </a:endParaRPr>
          </a:p>
          <a:p>
            <a:endParaRPr lang="en-US" dirty="0">
              <a:solidFill>
                <a:schemeClr val="tx1"/>
              </a:solidFill>
              <a:latin typeface="+mn-lt"/>
            </a:endParaRPr>
          </a:p>
          <a:p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A57D40C-C3F7-47A6-BD36-B5BD83E90E40}"/>
              </a:ext>
            </a:extLst>
          </p:cNvPr>
          <p:cNvSpPr txBox="1"/>
          <p:nvPr/>
        </p:nvSpPr>
        <p:spPr>
          <a:xfrm>
            <a:off x="455611" y="6126164"/>
            <a:ext cx="5638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UNAIDS Global AIDS Update 2016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xmlns="" id="{56BDA0D2-50B9-4526-951B-0A455FC991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5138022"/>
              </p:ext>
            </p:extLst>
          </p:nvPr>
        </p:nvGraphicFramePr>
        <p:xfrm>
          <a:off x="265112" y="1417638"/>
          <a:ext cx="116205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17913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Strategy 6 – No 2</a:t>
            </a:r>
            <a:r>
              <a:rPr lang="en-US" baseline="30000" dirty="0">
                <a:latin typeface="+mj-lt"/>
              </a:rPr>
              <a:t>nd</a:t>
            </a:r>
            <a:r>
              <a:rPr lang="en-US" dirty="0">
                <a:latin typeface="+mj-lt"/>
              </a:rPr>
              <a:t>-line ART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44C56A2-206C-4251-9F03-38BB98BC4EA4}"/>
              </a:ext>
            </a:extLst>
          </p:cNvPr>
          <p:cNvSpPr txBox="1"/>
          <p:nvPr/>
        </p:nvSpPr>
        <p:spPr>
          <a:xfrm>
            <a:off x="609440" y="1791825"/>
            <a:ext cx="1905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cs typeface="Arial" panose="020B0604020202020204" pitchFamily="34" charset="0"/>
              </a:rPr>
              <a:t>Undiagnosed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528291D-E59D-4F71-B292-ABF785D4A8D7}"/>
              </a:ext>
            </a:extLst>
          </p:cNvPr>
          <p:cNvSpPr txBox="1"/>
          <p:nvPr/>
        </p:nvSpPr>
        <p:spPr>
          <a:xfrm>
            <a:off x="3188995" y="1791823"/>
            <a:ext cx="1738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cs typeface="Arial" panose="020B0604020202020204" pitchFamily="34" charset="0"/>
              </a:rPr>
              <a:t>Diagnosed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C65B150-0923-4FF1-8DC9-614456D607AC}"/>
              </a:ext>
            </a:extLst>
          </p:cNvPr>
          <p:cNvSpPr txBox="1"/>
          <p:nvPr/>
        </p:nvSpPr>
        <p:spPr>
          <a:xfrm>
            <a:off x="5319663" y="3612901"/>
            <a:ext cx="1444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cs typeface="Arial" panose="020B0604020202020204" pitchFamily="34" charset="0"/>
              </a:rPr>
              <a:t>Linkage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FF592A7-CCB9-4177-8165-F48137733C98}"/>
              </a:ext>
            </a:extLst>
          </p:cNvPr>
          <p:cNvSpPr txBox="1"/>
          <p:nvPr/>
        </p:nvSpPr>
        <p:spPr>
          <a:xfrm>
            <a:off x="9891740" y="1791823"/>
            <a:ext cx="2443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cs typeface="Arial" panose="020B0604020202020204" pitchFamily="34" charset="0"/>
              </a:rPr>
              <a:t>2</a:t>
            </a:r>
            <a:r>
              <a:rPr lang="en-US" sz="2400" baseline="30000" dirty="0">
                <a:latin typeface="+mj-lt"/>
                <a:cs typeface="Arial" panose="020B0604020202020204" pitchFamily="34" charset="0"/>
              </a:rPr>
              <a:t>nd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-line ART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78260349-EC64-4F8A-B5C1-299694F11201}"/>
              </a:ext>
            </a:extLst>
          </p:cNvPr>
          <p:cNvCxnSpPr/>
          <p:nvPr/>
        </p:nvCxnSpPr>
        <p:spPr>
          <a:xfrm>
            <a:off x="4927328" y="4158188"/>
            <a:ext cx="2028153" cy="1024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99F4C080-7A6B-45D8-BFEA-A55EAB3D3FBE}"/>
              </a:ext>
            </a:extLst>
          </p:cNvPr>
          <p:cNvCxnSpPr/>
          <p:nvPr/>
        </p:nvCxnSpPr>
        <p:spPr>
          <a:xfrm>
            <a:off x="2251214" y="4147940"/>
            <a:ext cx="1005840" cy="1024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39CD8D77-53A7-4F32-BAA6-0C419D2A4CDD}"/>
              </a:ext>
            </a:extLst>
          </p:cNvPr>
          <p:cNvGrpSpPr/>
          <p:nvPr/>
        </p:nvGrpSpPr>
        <p:grpSpPr>
          <a:xfrm>
            <a:off x="8764785" y="4741294"/>
            <a:ext cx="894867" cy="884464"/>
            <a:chOff x="7551798" y="5133453"/>
            <a:chExt cx="887599" cy="887856"/>
          </a:xfrm>
          <a:solidFill>
            <a:srgbClr val="FF0000"/>
          </a:solidFill>
        </p:grpSpPr>
        <p:sp>
          <p:nvSpPr>
            <p:cNvPr id="36" name="Arrow: Curved Right 35">
              <a:extLst>
                <a:ext uri="{FF2B5EF4-FFF2-40B4-BE49-F238E27FC236}">
                  <a16:creationId xmlns:a16="http://schemas.microsoft.com/office/drawing/2014/main" xmlns="" id="{11A3CD69-462F-4614-9A91-D48F3F632657}"/>
                </a:ext>
              </a:extLst>
            </p:cNvPr>
            <p:cNvSpPr/>
            <p:nvPr/>
          </p:nvSpPr>
          <p:spPr>
            <a:xfrm>
              <a:off x="7551798" y="5160782"/>
              <a:ext cx="373859" cy="860527"/>
            </a:xfrm>
            <a:prstGeom prst="curved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Arrow: Curved Right 36">
              <a:extLst>
                <a:ext uri="{FF2B5EF4-FFF2-40B4-BE49-F238E27FC236}">
                  <a16:creationId xmlns:a16="http://schemas.microsoft.com/office/drawing/2014/main" xmlns="" id="{D9A849BE-3F76-4D08-8CE5-A6C1706F98FE}"/>
                </a:ext>
              </a:extLst>
            </p:cNvPr>
            <p:cNvSpPr/>
            <p:nvPr/>
          </p:nvSpPr>
          <p:spPr>
            <a:xfrm rot="10800000">
              <a:off x="8065538" y="5133453"/>
              <a:ext cx="373859" cy="860527"/>
            </a:xfrm>
            <a:prstGeom prst="curved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BA03DCD6-A8EB-4450-A52E-096D0BCEB3EF}"/>
              </a:ext>
            </a:extLst>
          </p:cNvPr>
          <p:cNvGrpSpPr/>
          <p:nvPr/>
        </p:nvGrpSpPr>
        <p:grpSpPr>
          <a:xfrm>
            <a:off x="7351593" y="5578482"/>
            <a:ext cx="3859552" cy="632941"/>
            <a:chOff x="7677311" y="5539400"/>
            <a:chExt cx="3828205" cy="635369"/>
          </a:xfrm>
        </p:grpSpPr>
        <p:pic>
          <p:nvPicPr>
            <p:cNvPr id="29" name="Picture 2" descr="Image result for person icon">
              <a:extLst>
                <a:ext uri="{FF2B5EF4-FFF2-40B4-BE49-F238E27FC236}">
                  <a16:creationId xmlns:a16="http://schemas.microsoft.com/office/drawing/2014/main" xmlns="" id="{CD328720-F063-4FA5-A39D-7C229BA2A6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7311" y="5586857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Image result for person icon">
              <a:extLst>
                <a:ext uri="{FF2B5EF4-FFF2-40B4-BE49-F238E27FC236}">
                  <a16:creationId xmlns:a16="http://schemas.microsoft.com/office/drawing/2014/main" xmlns="" id="{D122117A-C129-49F5-8825-4AC59981AE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0718" y="5568674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Image result for person icon">
              <a:extLst>
                <a:ext uri="{FF2B5EF4-FFF2-40B4-BE49-F238E27FC236}">
                  <a16:creationId xmlns:a16="http://schemas.microsoft.com/office/drawing/2014/main" xmlns="" id="{F0B5A849-E90B-4CC3-A766-11D7BA2261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12437" y="5568674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Image result for person icon">
              <a:extLst>
                <a:ext uri="{FF2B5EF4-FFF2-40B4-BE49-F238E27FC236}">
                  <a16:creationId xmlns:a16="http://schemas.microsoft.com/office/drawing/2014/main" xmlns="" id="{58C10518-1052-4D0B-A324-DD1303F6FF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4156" y="5568674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Image result for person icon">
              <a:extLst>
                <a:ext uri="{FF2B5EF4-FFF2-40B4-BE49-F238E27FC236}">
                  <a16:creationId xmlns:a16="http://schemas.microsoft.com/office/drawing/2014/main" xmlns="" id="{A9622E78-09F3-4C27-AFC5-4D8C49AC08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0124" y="5568674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 descr="Image result for person icon">
              <a:extLst>
                <a:ext uri="{FF2B5EF4-FFF2-40B4-BE49-F238E27FC236}">
                  <a16:creationId xmlns:a16="http://schemas.microsoft.com/office/drawing/2014/main" xmlns="" id="{266458F3-B165-403E-8EAC-74DC2C674F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71385" y="5557599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" descr="Image result for person icon">
              <a:extLst>
                <a:ext uri="{FF2B5EF4-FFF2-40B4-BE49-F238E27FC236}">
                  <a16:creationId xmlns:a16="http://schemas.microsoft.com/office/drawing/2014/main" xmlns="" id="{56997F90-7F3C-45D2-BC4D-240862AE1B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12109" y="5539400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D581C1D-A67C-441B-9738-12DDFDA0410B}"/>
              </a:ext>
            </a:extLst>
          </p:cNvPr>
          <p:cNvSpPr txBox="1"/>
          <p:nvPr/>
        </p:nvSpPr>
        <p:spPr>
          <a:xfrm>
            <a:off x="5865812" y="5720813"/>
            <a:ext cx="1608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cs typeface="Arial" panose="020B0604020202020204" pitchFamily="34" charset="0"/>
              </a:rPr>
              <a:t>Out of Care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327948D-0328-4316-8704-546B894D229F}"/>
              </a:ext>
            </a:extLst>
          </p:cNvPr>
          <p:cNvSpPr txBox="1"/>
          <p:nvPr/>
        </p:nvSpPr>
        <p:spPr>
          <a:xfrm>
            <a:off x="8607628" y="3322067"/>
            <a:ext cx="20913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cs typeface="Arial" panose="020B0604020202020204" pitchFamily="34" charset="0"/>
              </a:rPr>
              <a:t>1</a:t>
            </a:r>
            <a:r>
              <a:rPr lang="en-US" sz="2400" baseline="30000" dirty="0">
                <a:latin typeface="+mj-lt"/>
                <a:cs typeface="Arial" panose="020B0604020202020204" pitchFamily="34" charset="0"/>
              </a:rPr>
              <a:t>st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-line resuppression</a:t>
            </a:r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xmlns="" id="{541CF624-3624-452D-9270-54982A3F1DA8}"/>
              </a:ext>
            </a:extLst>
          </p:cNvPr>
          <p:cNvSpPr/>
          <p:nvPr/>
        </p:nvSpPr>
        <p:spPr>
          <a:xfrm rot="5400000">
            <a:off x="8412393" y="3704754"/>
            <a:ext cx="755760" cy="927554"/>
          </a:xfrm>
          <a:prstGeom prst="arc">
            <a:avLst>
              <a:gd name="adj1" fmla="val 16200000"/>
              <a:gd name="adj2" fmla="val 1218557"/>
            </a:avLst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0CEE0C4A-38A8-45E1-AB59-2DD5B4C06C44}"/>
              </a:ext>
            </a:extLst>
          </p:cNvPr>
          <p:cNvSpPr/>
          <p:nvPr/>
        </p:nvSpPr>
        <p:spPr>
          <a:xfrm>
            <a:off x="7095271" y="2350489"/>
            <a:ext cx="4494414" cy="2928328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516F5E9-B47C-47A4-A985-DA0E15A8CBCE}"/>
              </a:ext>
            </a:extLst>
          </p:cNvPr>
          <p:cNvSpPr txBox="1"/>
          <p:nvPr/>
        </p:nvSpPr>
        <p:spPr>
          <a:xfrm>
            <a:off x="7095272" y="1791823"/>
            <a:ext cx="1905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cs typeface="Arial" panose="020B0604020202020204" pitchFamily="34" charset="0"/>
              </a:rPr>
              <a:t>1</a:t>
            </a:r>
            <a:r>
              <a:rPr lang="en-US" sz="2400" baseline="30000" dirty="0">
                <a:latin typeface="+mj-lt"/>
                <a:cs typeface="Arial" panose="020B0604020202020204" pitchFamily="34" charset="0"/>
              </a:rPr>
              <a:t>st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-line ART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03D6AC79-274C-4B9F-8FB0-D13F84F65814}"/>
              </a:ext>
            </a:extLst>
          </p:cNvPr>
          <p:cNvGrpSpPr/>
          <p:nvPr/>
        </p:nvGrpSpPr>
        <p:grpSpPr>
          <a:xfrm>
            <a:off x="3389870" y="3541562"/>
            <a:ext cx="1196533" cy="1176844"/>
            <a:chOff x="3137617" y="2007087"/>
            <a:chExt cx="1186815" cy="1181358"/>
          </a:xfrm>
        </p:grpSpPr>
        <p:pic>
          <p:nvPicPr>
            <p:cNvPr id="23" name="Picture 2" descr="Image result for person icon">
              <a:extLst>
                <a:ext uri="{FF2B5EF4-FFF2-40B4-BE49-F238E27FC236}">
                  <a16:creationId xmlns:a16="http://schemas.microsoft.com/office/drawing/2014/main" xmlns="" id="{FEBE2323-F214-4660-8E09-5BFC7204F3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7618" y="2007087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Image result for person icon">
              <a:extLst>
                <a:ext uri="{FF2B5EF4-FFF2-40B4-BE49-F238E27FC236}">
                  <a16:creationId xmlns:a16="http://schemas.microsoft.com/office/drawing/2014/main" xmlns="" id="{11A0D245-9B3C-4C81-9DF5-835A970163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1025" y="2007087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Image result for person icon">
              <a:extLst>
                <a:ext uri="{FF2B5EF4-FFF2-40B4-BE49-F238E27FC236}">
                  <a16:creationId xmlns:a16="http://schemas.microsoft.com/office/drawing/2014/main" xmlns="" id="{9289716C-74F7-4B87-A46D-AD546D7413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7617" y="2600533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Image result for person icon">
              <a:extLst>
                <a:ext uri="{FF2B5EF4-FFF2-40B4-BE49-F238E27FC236}">
                  <a16:creationId xmlns:a16="http://schemas.microsoft.com/office/drawing/2014/main" xmlns="" id="{2F32157F-4D98-4E4A-97D9-04D44BF214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1024" y="2594999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531970F-283F-4064-9A25-22A84AD998EE}"/>
              </a:ext>
            </a:extLst>
          </p:cNvPr>
          <p:cNvSpPr txBox="1"/>
          <p:nvPr/>
        </p:nvSpPr>
        <p:spPr>
          <a:xfrm>
            <a:off x="10530717" y="4844725"/>
            <a:ext cx="1308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cs typeface="Arial" panose="020B0604020202020204" pitchFamily="34" charset="0"/>
              </a:rPr>
              <a:t>In Care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0BB13740-C07D-4522-80A2-2534A8AD2E2C}"/>
              </a:ext>
            </a:extLst>
          </p:cNvPr>
          <p:cNvSpPr txBox="1"/>
          <p:nvPr/>
        </p:nvSpPr>
        <p:spPr>
          <a:xfrm>
            <a:off x="2205594" y="3539958"/>
            <a:ext cx="1378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cs typeface="Arial" panose="020B0604020202020204" pitchFamily="34" charset="0"/>
              </a:rPr>
              <a:t>Testing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03E4EC9E-590C-4705-965A-BD228F041CC3}"/>
              </a:ext>
            </a:extLst>
          </p:cNvPr>
          <p:cNvGrpSpPr/>
          <p:nvPr/>
        </p:nvGrpSpPr>
        <p:grpSpPr>
          <a:xfrm>
            <a:off x="936139" y="2241586"/>
            <a:ext cx="1251667" cy="2928328"/>
            <a:chOff x="545198" y="1945500"/>
            <a:chExt cx="1241501" cy="2939560"/>
          </a:xfrm>
        </p:grpSpPr>
        <p:pic>
          <p:nvPicPr>
            <p:cNvPr id="46" name="Picture 2" descr="Image result for person icon">
              <a:extLst>
                <a:ext uri="{FF2B5EF4-FFF2-40B4-BE49-F238E27FC236}">
                  <a16:creationId xmlns:a16="http://schemas.microsoft.com/office/drawing/2014/main" xmlns="" id="{517A7F7E-5B6F-4C8E-B01E-8675C89D32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199" y="1945500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2" descr="Image result for person icon">
              <a:extLst>
                <a:ext uri="{FF2B5EF4-FFF2-40B4-BE49-F238E27FC236}">
                  <a16:creationId xmlns:a16="http://schemas.microsoft.com/office/drawing/2014/main" xmlns="" id="{1755CDC3-9EAA-4A07-899E-2FAD731AE6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198" y="2533412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2" descr="Image result for person icon">
              <a:extLst>
                <a:ext uri="{FF2B5EF4-FFF2-40B4-BE49-F238E27FC236}">
                  <a16:creationId xmlns:a16="http://schemas.microsoft.com/office/drawing/2014/main" xmlns="" id="{9D7A1145-78D5-4C55-9624-E93CF7D549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198" y="3121324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2" descr="Image result for person icon">
              <a:extLst>
                <a:ext uri="{FF2B5EF4-FFF2-40B4-BE49-F238E27FC236}">
                  <a16:creationId xmlns:a16="http://schemas.microsoft.com/office/drawing/2014/main" xmlns="" id="{4E96E833-3CDF-40AA-AD33-BEDB1753E5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198" y="3709236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2" descr="Image result for person icon">
              <a:extLst>
                <a:ext uri="{FF2B5EF4-FFF2-40B4-BE49-F238E27FC236}">
                  <a16:creationId xmlns:a16="http://schemas.microsoft.com/office/drawing/2014/main" xmlns="" id="{21C827C6-7523-4D58-8E4F-F673556FE5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198" y="4297148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2" descr="Image result for person icon">
              <a:extLst>
                <a:ext uri="{FF2B5EF4-FFF2-40B4-BE49-F238E27FC236}">
                  <a16:creationId xmlns:a16="http://schemas.microsoft.com/office/drawing/2014/main" xmlns="" id="{99E7DDA1-72C3-4CA5-9205-79B9A7835A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3292" y="1945500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2" descr="Image result for person icon">
              <a:extLst>
                <a:ext uri="{FF2B5EF4-FFF2-40B4-BE49-F238E27FC236}">
                  <a16:creationId xmlns:a16="http://schemas.microsoft.com/office/drawing/2014/main" xmlns="" id="{E4B67697-53B4-467D-91A1-7DFCF12DDF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3292" y="2533412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2" descr="Image result for person icon">
              <a:extLst>
                <a:ext uri="{FF2B5EF4-FFF2-40B4-BE49-F238E27FC236}">
                  <a16:creationId xmlns:a16="http://schemas.microsoft.com/office/drawing/2014/main" xmlns="" id="{535B9724-B56B-43A5-8B52-2B92475C51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3292" y="3121324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2" descr="Image result for person icon">
              <a:extLst>
                <a:ext uri="{FF2B5EF4-FFF2-40B4-BE49-F238E27FC236}">
                  <a16:creationId xmlns:a16="http://schemas.microsoft.com/office/drawing/2014/main" xmlns="" id="{2F342051-E28D-4C07-A964-93F9C852E5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3292" y="3709236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2" descr="Image result for person icon">
              <a:extLst>
                <a:ext uri="{FF2B5EF4-FFF2-40B4-BE49-F238E27FC236}">
                  <a16:creationId xmlns:a16="http://schemas.microsoft.com/office/drawing/2014/main" xmlns="" id="{F4AF2281-DABC-43F9-A4D9-557393E73C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3292" y="4297148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F002D83F-AC5F-4EF4-90C5-0EFACBB9E5ED}"/>
              </a:ext>
            </a:extLst>
          </p:cNvPr>
          <p:cNvGrpSpPr/>
          <p:nvPr/>
        </p:nvGrpSpPr>
        <p:grpSpPr>
          <a:xfrm>
            <a:off x="7899880" y="2311341"/>
            <a:ext cx="598266" cy="1756997"/>
            <a:chOff x="7651362" y="831263"/>
            <a:chExt cx="593407" cy="1763736"/>
          </a:xfrm>
        </p:grpSpPr>
        <p:pic>
          <p:nvPicPr>
            <p:cNvPr id="63" name="Picture 2" descr="Image result for person icon">
              <a:extLst>
                <a:ext uri="{FF2B5EF4-FFF2-40B4-BE49-F238E27FC236}">
                  <a16:creationId xmlns:a16="http://schemas.microsoft.com/office/drawing/2014/main" xmlns="" id="{F55DE102-323E-4031-AB52-6C27D3B4D6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1362" y="831263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2" descr="Image result for person icon">
              <a:extLst>
                <a:ext uri="{FF2B5EF4-FFF2-40B4-BE49-F238E27FC236}">
                  <a16:creationId xmlns:a16="http://schemas.microsoft.com/office/drawing/2014/main" xmlns="" id="{A0E47042-21E8-4B20-B185-4667AE47D7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1362" y="1418395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2" descr="Image result for person icon">
              <a:extLst>
                <a:ext uri="{FF2B5EF4-FFF2-40B4-BE49-F238E27FC236}">
                  <a16:creationId xmlns:a16="http://schemas.microsoft.com/office/drawing/2014/main" xmlns="" id="{B6426712-F8D1-4F3E-B3CC-58EDEFCF2D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1362" y="2007087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A18961B9-E5D8-4A4B-A852-87FEB5302CD6}"/>
              </a:ext>
            </a:extLst>
          </p:cNvPr>
          <p:cNvGrpSpPr/>
          <p:nvPr/>
        </p:nvGrpSpPr>
        <p:grpSpPr>
          <a:xfrm>
            <a:off x="7440035" y="2311266"/>
            <a:ext cx="598266" cy="2928328"/>
            <a:chOff x="7858111" y="1945500"/>
            <a:chExt cx="593407" cy="2939560"/>
          </a:xfrm>
        </p:grpSpPr>
        <p:pic>
          <p:nvPicPr>
            <p:cNvPr id="67" name="Picture 2" descr="Image result for person icon">
              <a:extLst>
                <a:ext uri="{FF2B5EF4-FFF2-40B4-BE49-F238E27FC236}">
                  <a16:creationId xmlns:a16="http://schemas.microsoft.com/office/drawing/2014/main" xmlns="" id="{BE1FD529-BE9F-47FD-A7E3-3FF4F4FFF7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8111" y="1945500"/>
              <a:ext cx="593407" cy="587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2" descr="Image result for person icon">
              <a:extLst>
                <a:ext uri="{FF2B5EF4-FFF2-40B4-BE49-F238E27FC236}">
                  <a16:creationId xmlns:a16="http://schemas.microsoft.com/office/drawing/2014/main" xmlns="" id="{C345A1CC-4F54-4AA7-83EF-669437EC9A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8111" y="2532632"/>
              <a:ext cx="593407" cy="587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2" descr="Image result for person icon">
              <a:extLst>
                <a:ext uri="{FF2B5EF4-FFF2-40B4-BE49-F238E27FC236}">
                  <a16:creationId xmlns:a16="http://schemas.microsoft.com/office/drawing/2014/main" xmlns="" id="{83BBF67E-F483-4A2E-999C-B4D9541D27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8111" y="3121324"/>
              <a:ext cx="593407" cy="587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2" descr="Image result for person icon">
              <a:extLst>
                <a:ext uri="{FF2B5EF4-FFF2-40B4-BE49-F238E27FC236}">
                  <a16:creationId xmlns:a16="http://schemas.microsoft.com/office/drawing/2014/main" xmlns="" id="{BEC2A996-8EC8-42C1-A9FB-142412E236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8111" y="3709236"/>
              <a:ext cx="593407" cy="587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2" descr="Image result for person icon">
              <a:extLst>
                <a:ext uri="{FF2B5EF4-FFF2-40B4-BE49-F238E27FC236}">
                  <a16:creationId xmlns:a16="http://schemas.microsoft.com/office/drawing/2014/main" xmlns="" id="{E9D87E67-7C70-4330-A0AB-2B0F101C40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8111" y="4297148"/>
              <a:ext cx="593407" cy="587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498441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Reducing Both ART Eligibility and Retention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44C56A2-206C-4251-9F03-38BB98BC4EA4}"/>
              </a:ext>
            </a:extLst>
          </p:cNvPr>
          <p:cNvSpPr txBox="1"/>
          <p:nvPr/>
        </p:nvSpPr>
        <p:spPr>
          <a:xfrm>
            <a:off x="609440" y="1791825"/>
            <a:ext cx="1905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cs typeface="Arial" panose="020B0604020202020204" pitchFamily="34" charset="0"/>
              </a:rPr>
              <a:t>Undiagnosed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528291D-E59D-4F71-B292-ABF785D4A8D7}"/>
              </a:ext>
            </a:extLst>
          </p:cNvPr>
          <p:cNvSpPr txBox="1"/>
          <p:nvPr/>
        </p:nvSpPr>
        <p:spPr>
          <a:xfrm>
            <a:off x="3188995" y="1791823"/>
            <a:ext cx="1738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cs typeface="Arial" panose="020B0604020202020204" pitchFamily="34" charset="0"/>
              </a:rPr>
              <a:t>Diagnosed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C65B150-0923-4FF1-8DC9-614456D607AC}"/>
              </a:ext>
            </a:extLst>
          </p:cNvPr>
          <p:cNvSpPr txBox="1"/>
          <p:nvPr/>
        </p:nvSpPr>
        <p:spPr>
          <a:xfrm>
            <a:off x="5319663" y="3612901"/>
            <a:ext cx="1444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cs typeface="Arial" panose="020B0604020202020204" pitchFamily="34" charset="0"/>
              </a:rPr>
              <a:t>Linkage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FF592A7-CCB9-4177-8165-F48137733C98}"/>
              </a:ext>
            </a:extLst>
          </p:cNvPr>
          <p:cNvSpPr txBox="1"/>
          <p:nvPr/>
        </p:nvSpPr>
        <p:spPr>
          <a:xfrm>
            <a:off x="9891740" y="1791823"/>
            <a:ext cx="2443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cs typeface="Arial" panose="020B0604020202020204" pitchFamily="34" charset="0"/>
              </a:rPr>
              <a:t>2</a:t>
            </a:r>
            <a:r>
              <a:rPr lang="en-US" sz="2400" baseline="30000" dirty="0">
                <a:latin typeface="+mj-lt"/>
                <a:cs typeface="Arial" panose="020B0604020202020204" pitchFamily="34" charset="0"/>
              </a:rPr>
              <a:t>nd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-line ART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07CED0CA-F894-4E25-A66C-FFD76FDB1B84}"/>
              </a:ext>
            </a:extLst>
          </p:cNvPr>
          <p:cNvGrpSpPr/>
          <p:nvPr/>
        </p:nvGrpSpPr>
        <p:grpSpPr>
          <a:xfrm>
            <a:off x="10281353" y="2788063"/>
            <a:ext cx="598266" cy="1756997"/>
            <a:chOff x="7651362" y="831263"/>
            <a:chExt cx="593407" cy="1763736"/>
          </a:xfrm>
        </p:grpSpPr>
        <p:pic>
          <p:nvPicPr>
            <p:cNvPr id="38" name="Picture 2" descr="Image result for person icon">
              <a:extLst>
                <a:ext uri="{FF2B5EF4-FFF2-40B4-BE49-F238E27FC236}">
                  <a16:creationId xmlns:a16="http://schemas.microsoft.com/office/drawing/2014/main" xmlns="" id="{12A1BD0B-789B-4BF3-BB5F-5BB50CEC99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1362" y="831263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" descr="Image result for person icon">
              <a:extLst>
                <a:ext uri="{FF2B5EF4-FFF2-40B4-BE49-F238E27FC236}">
                  <a16:creationId xmlns:a16="http://schemas.microsoft.com/office/drawing/2014/main" xmlns="" id="{734E8D89-56F9-4FAF-9A2D-84D4D93DAB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1362" y="1418395"/>
              <a:ext cx="593407" cy="587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" descr="Image result for person icon">
              <a:extLst>
                <a:ext uri="{FF2B5EF4-FFF2-40B4-BE49-F238E27FC236}">
                  <a16:creationId xmlns:a16="http://schemas.microsoft.com/office/drawing/2014/main" xmlns="" id="{C6700F3C-D433-4E77-8959-5657368CD3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1362" y="2007087"/>
              <a:ext cx="593407" cy="587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78260349-EC64-4F8A-B5C1-299694F11201}"/>
              </a:ext>
            </a:extLst>
          </p:cNvPr>
          <p:cNvCxnSpPr/>
          <p:nvPr/>
        </p:nvCxnSpPr>
        <p:spPr>
          <a:xfrm>
            <a:off x="4927328" y="4158188"/>
            <a:ext cx="2028153" cy="1024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99F4C080-7A6B-45D8-BFEA-A55EAB3D3FBE}"/>
              </a:ext>
            </a:extLst>
          </p:cNvPr>
          <p:cNvCxnSpPr/>
          <p:nvPr/>
        </p:nvCxnSpPr>
        <p:spPr>
          <a:xfrm>
            <a:off x="2251214" y="4147940"/>
            <a:ext cx="1005840" cy="1024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39CD8D77-53A7-4F32-BAA6-0C419D2A4CDD}"/>
              </a:ext>
            </a:extLst>
          </p:cNvPr>
          <p:cNvGrpSpPr/>
          <p:nvPr/>
        </p:nvGrpSpPr>
        <p:grpSpPr>
          <a:xfrm>
            <a:off x="8764785" y="4741294"/>
            <a:ext cx="894867" cy="884464"/>
            <a:chOff x="7551798" y="5133453"/>
            <a:chExt cx="887599" cy="887856"/>
          </a:xfrm>
          <a:solidFill>
            <a:srgbClr val="FF0000"/>
          </a:solidFill>
        </p:grpSpPr>
        <p:sp>
          <p:nvSpPr>
            <p:cNvPr id="36" name="Arrow: Curved Right 35">
              <a:extLst>
                <a:ext uri="{FF2B5EF4-FFF2-40B4-BE49-F238E27FC236}">
                  <a16:creationId xmlns:a16="http://schemas.microsoft.com/office/drawing/2014/main" xmlns="" id="{11A3CD69-462F-4614-9A91-D48F3F632657}"/>
                </a:ext>
              </a:extLst>
            </p:cNvPr>
            <p:cNvSpPr/>
            <p:nvPr/>
          </p:nvSpPr>
          <p:spPr>
            <a:xfrm>
              <a:off x="7551798" y="5160782"/>
              <a:ext cx="373859" cy="860527"/>
            </a:xfrm>
            <a:prstGeom prst="curvedRight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Arrow: Curved Right 36">
              <a:extLst>
                <a:ext uri="{FF2B5EF4-FFF2-40B4-BE49-F238E27FC236}">
                  <a16:creationId xmlns:a16="http://schemas.microsoft.com/office/drawing/2014/main" xmlns="" id="{D9A849BE-3F76-4D08-8CE5-A6C1706F98FE}"/>
                </a:ext>
              </a:extLst>
            </p:cNvPr>
            <p:cNvSpPr/>
            <p:nvPr/>
          </p:nvSpPr>
          <p:spPr>
            <a:xfrm rot="10800000">
              <a:off x="8065538" y="5133453"/>
              <a:ext cx="373859" cy="860527"/>
            </a:xfrm>
            <a:prstGeom prst="curvedRight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BA03DCD6-A8EB-4450-A52E-096D0BCEB3EF}"/>
              </a:ext>
            </a:extLst>
          </p:cNvPr>
          <p:cNvGrpSpPr/>
          <p:nvPr/>
        </p:nvGrpSpPr>
        <p:grpSpPr>
          <a:xfrm>
            <a:off x="7374988" y="5492588"/>
            <a:ext cx="3859552" cy="632941"/>
            <a:chOff x="7677311" y="5539400"/>
            <a:chExt cx="3828205" cy="635369"/>
          </a:xfrm>
        </p:grpSpPr>
        <p:pic>
          <p:nvPicPr>
            <p:cNvPr id="29" name="Picture 2" descr="Image result for person icon">
              <a:extLst>
                <a:ext uri="{FF2B5EF4-FFF2-40B4-BE49-F238E27FC236}">
                  <a16:creationId xmlns:a16="http://schemas.microsoft.com/office/drawing/2014/main" xmlns="" id="{CD328720-F063-4FA5-A39D-7C229BA2A6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7311" y="5586857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Image result for person icon">
              <a:extLst>
                <a:ext uri="{FF2B5EF4-FFF2-40B4-BE49-F238E27FC236}">
                  <a16:creationId xmlns:a16="http://schemas.microsoft.com/office/drawing/2014/main" xmlns="" id="{D122117A-C129-49F5-8825-4AC59981AE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0718" y="5568674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Image result for person icon">
              <a:extLst>
                <a:ext uri="{FF2B5EF4-FFF2-40B4-BE49-F238E27FC236}">
                  <a16:creationId xmlns:a16="http://schemas.microsoft.com/office/drawing/2014/main" xmlns="" id="{F0B5A849-E90B-4CC3-A766-11D7BA2261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12437" y="5568674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Image result for person icon">
              <a:extLst>
                <a:ext uri="{FF2B5EF4-FFF2-40B4-BE49-F238E27FC236}">
                  <a16:creationId xmlns:a16="http://schemas.microsoft.com/office/drawing/2014/main" xmlns="" id="{58C10518-1052-4D0B-A324-DD1303F6FF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4156" y="5568674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Image result for person icon">
              <a:extLst>
                <a:ext uri="{FF2B5EF4-FFF2-40B4-BE49-F238E27FC236}">
                  <a16:creationId xmlns:a16="http://schemas.microsoft.com/office/drawing/2014/main" xmlns="" id="{A9622E78-09F3-4C27-AFC5-4D8C49AC08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0124" y="5568674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 descr="Image result for person icon">
              <a:extLst>
                <a:ext uri="{FF2B5EF4-FFF2-40B4-BE49-F238E27FC236}">
                  <a16:creationId xmlns:a16="http://schemas.microsoft.com/office/drawing/2014/main" xmlns="" id="{266458F3-B165-403E-8EAC-74DC2C674F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71385" y="5557599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" descr="Image result for person icon">
              <a:extLst>
                <a:ext uri="{FF2B5EF4-FFF2-40B4-BE49-F238E27FC236}">
                  <a16:creationId xmlns:a16="http://schemas.microsoft.com/office/drawing/2014/main" xmlns="" id="{56997F90-7F3C-45D2-BC4D-240862AE1B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12109" y="5539400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D581C1D-A67C-441B-9738-12DDFDA0410B}"/>
              </a:ext>
            </a:extLst>
          </p:cNvPr>
          <p:cNvSpPr txBox="1"/>
          <p:nvPr/>
        </p:nvSpPr>
        <p:spPr>
          <a:xfrm>
            <a:off x="5865812" y="5720813"/>
            <a:ext cx="1608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cs typeface="Arial" panose="020B0604020202020204" pitchFamily="34" charset="0"/>
              </a:rPr>
              <a:t>Out of Care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327948D-0328-4316-8704-546B894D229F}"/>
              </a:ext>
            </a:extLst>
          </p:cNvPr>
          <p:cNvSpPr txBox="1"/>
          <p:nvPr/>
        </p:nvSpPr>
        <p:spPr>
          <a:xfrm>
            <a:off x="8574650" y="3604780"/>
            <a:ext cx="1533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cs typeface="Arial" panose="020B0604020202020204" pitchFamily="34" charset="0"/>
              </a:rPr>
              <a:t>Viral Load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FBCE5C6-2002-4C8A-B383-E59FD4B0B31A}"/>
              </a:ext>
            </a:extLst>
          </p:cNvPr>
          <p:cNvGrpSpPr/>
          <p:nvPr/>
        </p:nvGrpSpPr>
        <p:grpSpPr>
          <a:xfrm>
            <a:off x="8326497" y="3790650"/>
            <a:ext cx="1296237" cy="755760"/>
            <a:chOff x="8698750" y="3329126"/>
            <a:chExt cx="1285709" cy="758659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xmlns="" id="{24EF0E35-075D-40DB-AB2E-E48A07063430}"/>
                </a:ext>
              </a:extLst>
            </p:cNvPr>
            <p:cNvCxnSpPr/>
            <p:nvPr/>
          </p:nvCxnSpPr>
          <p:spPr>
            <a:xfrm>
              <a:off x="9181599" y="3698168"/>
              <a:ext cx="802860" cy="102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Arc 27">
              <a:extLst>
                <a:ext uri="{FF2B5EF4-FFF2-40B4-BE49-F238E27FC236}">
                  <a16:creationId xmlns:a16="http://schemas.microsoft.com/office/drawing/2014/main" xmlns="" id="{541CF624-3624-452D-9270-54982A3F1DA8}"/>
                </a:ext>
              </a:extLst>
            </p:cNvPr>
            <p:cNvSpPr/>
            <p:nvPr/>
          </p:nvSpPr>
          <p:spPr>
            <a:xfrm rot="5400000">
              <a:off x="8779430" y="3248446"/>
              <a:ext cx="758659" cy="920020"/>
            </a:xfrm>
            <a:prstGeom prst="arc">
              <a:avLst>
                <a:gd name="adj1" fmla="val 16200000"/>
                <a:gd name="adj2" fmla="val 1218557"/>
              </a:avLst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0CEE0C4A-38A8-45E1-AB59-2DD5B4C06C44}"/>
              </a:ext>
            </a:extLst>
          </p:cNvPr>
          <p:cNvSpPr/>
          <p:nvPr/>
        </p:nvSpPr>
        <p:spPr>
          <a:xfrm>
            <a:off x="7095271" y="2350489"/>
            <a:ext cx="4494414" cy="2928328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516F5E9-B47C-47A4-A985-DA0E15A8CBCE}"/>
              </a:ext>
            </a:extLst>
          </p:cNvPr>
          <p:cNvSpPr txBox="1"/>
          <p:nvPr/>
        </p:nvSpPr>
        <p:spPr>
          <a:xfrm>
            <a:off x="7095272" y="1791823"/>
            <a:ext cx="1905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cs typeface="Arial" panose="020B0604020202020204" pitchFamily="34" charset="0"/>
              </a:rPr>
              <a:t>1</a:t>
            </a:r>
            <a:r>
              <a:rPr lang="en-US" sz="2400" baseline="30000" dirty="0">
                <a:latin typeface="+mj-lt"/>
                <a:cs typeface="Arial" panose="020B0604020202020204" pitchFamily="34" charset="0"/>
              </a:rPr>
              <a:t>st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-line ART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03D6AC79-274C-4B9F-8FB0-D13F84F65814}"/>
              </a:ext>
            </a:extLst>
          </p:cNvPr>
          <p:cNvGrpSpPr/>
          <p:nvPr/>
        </p:nvGrpSpPr>
        <p:grpSpPr>
          <a:xfrm>
            <a:off x="3389870" y="3541562"/>
            <a:ext cx="1196533" cy="1176844"/>
            <a:chOff x="3137617" y="2007087"/>
            <a:chExt cx="1186815" cy="1181358"/>
          </a:xfrm>
        </p:grpSpPr>
        <p:pic>
          <p:nvPicPr>
            <p:cNvPr id="23" name="Picture 2" descr="Image result for person icon">
              <a:extLst>
                <a:ext uri="{FF2B5EF4-FFF2-40B4-BE49-F238E27FC236}">
                  <a16:creationId xmlns:a16="http://schemas.microsoft.com/office/drawing/2014/main" xmlns="" id="{FEBE2323-F214-4660-8E09-5BFC7204F3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7618" y="2007087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Image result for person icon">
              <a:extLst>
                <a:ext uri="{FF2B5EF4-FFF2-40B4-BE49-F238E27FC236}">
                  <a16:creationId xmlns:a16="http://schemas.microsoft.com/office/drawing/2014/main" xmlns="" id="{11A0D245-9B3C-4C81-9DF5-835A970163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1025" y="2007087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Image result for person icon">
              <a:extLst>
                <a:ext uri="{FF2B5EF4-FFF2-40B4-BE49-F238E27FC236}">
                  <a16:creationId xmlns:a16="http://schemas.microsoft.com/office/drawing/2014/main" xmlns="" id="{9289716C-74F7-4B87-A46D-AD546D7413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7617" y="2600533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Image result for person icon">
              <a:extLst>
                <a:ext uri="{FF2B5EF4-FFF2-40B4-BE49-F238E27FC236}">
                  <a16:creationId xmlns:a16="http://schemas.microsoft.com/office/drawing/2014/main" xmlns="" id="{2F32157F-4D98-4E4A-97D9-04D44BF214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1024" y="2594999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531970F-283F-4064-9A25-22A84AD998EE}"/>
              </a:ext>
            </a:extLst>
          </p:cNvPr>
          <p:cNvSpPr txBox="1"/>
          <p:nvPr/>
        </p:nvSpPr>
        <p:spPr>
          <a:xfrm>
            <a:off x="10530717" y="4844725"/>
            <a:ext cx="1308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cs typeface="Arial" panose="020B0604020202020204" pitchFamily="34" charset="0"/>
              </a:rPr>
              <a:t>In Care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0BB13740-C07D-4522-80A2-2534A8AD2E2C}"/>
              </a:ext>
            </a:extLst>
          </p:cNvPr>
          <p:cNvSpPr txBox="1"/>
          <p:nvPr/>
        </p:nvSpPr>
        <p:spPr>
          <a:xfrm>
            <a:off x="2205594" y="3539958"/>
            <a:ext cx="1378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cs typeface="Arial" panose="020B0604020202020204" pitchFamily="34" charset="0"/>
              </a:rPr>
              <a:t>Testing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03E4EC9E-590C-4705-965A-BD228F041CC3}"/>
              </a:ext>
            </a:extLst>
          </p:cNvPr>
          <p:cNvGrpSpPr/>
          <p:nvPr/>
        </p:nvGrpSpPr>
        <p:grpSpPr>
          <a:xfrm>
            <a:off x="936139" y="2241586"/>
            <a:ext cx="1251667" cy="2928328"/>
            <a:chOff x="545198" y="1945500"/>
            <a:chExt cx="1241501" cy="2939560"/>
          </a:xfrm>
        </p:grpSpPr>
        <p:pic>
          <p:nvPicPr>
            <p:cNvPr id="46" name="Picture 2" descr="Image result for person icon">
              <a:extLst>
                <a:ext uri="{FF2B5EF4-FFF2-40B4-BE49-F238E27FC236}">
                  <a16:creationId xmlns:a16="http://schemas.microsoft.com/office/drawing/2014/main" xmlns="" id="{517A7F7E-5B6F-4C8E-B01E-8675C89D32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199" y="1945500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2" descr="Image result for person icon">
              <a:extLst>
                <a:ext uri="{FF2B5EF4-FFF2-40B4-BE49-F238E27FC236}">
                  <a16:creationId xmlns:a16="http://schemas.microsoft.com/office/drawing/2014/main" xmlns="" id="{1755CDC3-9EAA-4A07-899E-2FAD731AE6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198" y="2533412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2" descr="Image result for person icon">
              <a:extLst>
                <a:ext uri="{FF2B5EF4-FFF2-40B4-BE49-F238E27FC236}">
                  <a16:creationId xmlns:a16="http://schemas.microsoft.com/office/drawing/2014/main" xmlns="" id="{9D7A1145-78D5-4C55-9624-E93CF7D549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198" y="3121324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2" descr="Image result for person icon">
              <a:extLst>
                <a:ext uri="{FF2B5EF4-FFF2-40B4-BE49-F238E27FC236}">
                  <a16:creationId xmlns:a16="http://schemas.microsoft.com/office/drawing/2014/main" xmlns="" id="{4E96E833-3CDF-40AA-AD33-BEDB1753E5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198" y="3709236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2" descr="Image result for person icon">
              <a:extLst>
                <a:ext uri="{FF2B5EF4-FFF2-40B4-BE49-F238E27FC236}">
                  <a16:creationId xmlns:a16="http://schemas.microsoft.com/office/drawing/2014/main" xmlns="" id="{21C827C6-7523-4D58-8E4F-F673556FE5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198" y="4297148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2" descr="Image result for person icon">
              <a:extLst>
                <a:ext uri="{FF2B5EF4-FFF2-40B4-BE49-F238E27FC236}">
                  <a16:creationId xmlns:a16="http://schemas.microsoft.com/office/drawing/2014/main" xmlns="" id="{99E7DDA1-72C3-4CA5-9205-79B9A7835A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3292" y="1945500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2" descr="Image result for person icon">
              <a:extLst>
                <a:ext uri="{FF2B5EF4-FFF2-40B4-BE49-F238E27FC236}">
                  <a16:creationId xmlns:a16="http://schemas.microsoft.com/office/drawing/2014/main" xmlns="" id="{E4B67697-53B4-467D-91A1-7DFCF12DDF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3292" y="2533412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2" descr="Image result for person icon">
              <a:extLst>
                <a:ext uri="{FF2B5EF4-FFF2-40B4-BE49-F238E27FC236}">
                  <a16:creationId xmlns:a16="http://schemas.microsoft.com/office/drawing/2014/main" xmlns="" id="{535B9724-B56B-43A5-8B52-2B92475C51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3292" y="3121324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2" descr="Image result for person icon">
              <a:extLst>
                <a:ext uri="{FF2B5EF4-FFF2-40B4-BE49-F238E27FC236}">
                  <a16:creationId xmlns:a16="http://schemas.microsoft.com/office/drawing/2014/main" xmlns="" id="{2F342051-E28D-4C07-A964-93F9C852E5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3292" y="3709236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2" descr="Image result for person icon">
              <a:extLst>
                <a:ext uri="{FF2B5EF4-FFF2-40B4-BE49-F238E27FC236}">
                  <a16:creationId xmlns:a16="http://schemas.microsoft.com/office/drawing/2014/main" xmlns="" id="{F4AF2281-DABC-43F9-A4D9-557393E73C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3292" y="4297148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F002D83F-AC5F-4EF4-90C5-0EFACBB9E5ED}"/>
              </a:ext>
            </a:extLst>
          </p:cNvPr>
          <p:cNvGrpSpPr/>
          <p:nvPr/>
        </p:nvGrpSpPr>
        <p:grpSpPr>
          <a:xfrm>
            <a:off x="7433849" y="2787286"/>
            <a:ext cx="598266" cy="1756997"/>
            <a:chOff x="7651362" y="831263"/>
            <a:chExt cx="593407" cy="1763736"/>
          </a:xfrm>
        </p:grpSpPr>
        <p:pic>
          <p:nvPicPr>
            <p:cNvPr id="63" name="Picture 2" descr="Image result for person icon">
              <a:extLst>
                <a:ext uri="{FF2B5EF4-FFF2-40B4-BE49-F238E27FC236}">
                  <a16:creationId xmlns:a16="http://schemas.microsoft.com/office/drawing/2014/main" xmlns="" id="{F55DE102-323E-4031-AB52-6C27D3B4D6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1362" y="831263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2" descr="Image result for person icon">
              <a:extLst>
                <a:ext uri="{FF2B5EF4-FFF2-40B4-BE49-F238E27FC236}">
                  <a16:creationId xmlns:a16="http://schemas.microsoft.com/office/drawing/2014/main" xmlns="" id="{A0E47042-21E8-4B20-B185-4667AE47D7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1362" y="1418395"/>
              <a:ext cx="593407" cy="587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2" descr="Image result for person icon">
              <a:extLst>
                <a:ext uri="{FF2B5EF4-FFF2-40B4-BE49-F238E27FC236}">
                  <a16:creationId xmlns:a16="http://schemas.microsoft.com/office/drawing/2014/main" xmlns="" id="{B6426712-F8D1-4F3E-B3CC-58EDEFCF2D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1362" y="2007087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E158B907-285F-4532-B04B-B40C3FCBE279}"/>
              </a:ext>
            </a:extLst>
          </p:cNvPr>
          <p:cNvGrpSpPr/>
          <p:nvPr/>
        </p:nvGrpSpPr>
        <p:grpSpPr>
          <a:xfrm>
            <a:off x="7374988" y="5916137"/>
            <a:ext cx="3859552" cy="632941"/>
            <a:chOff x="7677311" y="5539400"/>
            <a:chExt cx="3828205" cy="635369"/>
          </a:xfrm>
        </p:grpSpPr>
        <p:pic>
          <p:nvPicPr>
            <p:cNvPr id="66" name="Picture 2" descr="Image result for person icon">
              <a:extLst>
                <a:ext uri="{FF2B5EF4-FFF2-40B4-BE49-F238E27FC236}">
                  <a16:creationId xmlns:a16="http://schemas.microsoft.com/office/drawing/2014/main" xmlns="" id="{03E3808A-2514-40F6-9A70-BF987D02C9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7311" y="5586857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2" descr="Image result for person icon">
              <a:extLst>
                <a:ext uri="{FF2B5EF4-FFF2-40B4-BE49-F238E27FC236}">
                  <a16:creationId xmlns:a16="http://schemas.microsoft.com/office/drawing/2014/main" xmlns="" id="{C2AE3986-AD62-4BB2-9AAF-7E882D9C12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0718" y="5568674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2" descr="Image result for person icon">
              <a:extLst>
                <a:ext uri="{FF2B5EF4-FFF2-40B4-BE49-F238E27FC236}">
                  <a16:creationId xmlns:a16="http://schemas.microsoft.com/office/drawing/2014/main" xmlns="" id="{C8BECC3D-36E1-4D9E-8937-7A2A41FC1B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12437" y="5568674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2" descr="Image result for person icon">
              <a:extLst>
                <a:ext uri="{FF2B5EF4-FFF2-40B4-BE49-F238E27FC236}">
                  <a16:creationId xmlns:a16="http://schemas.microsoft.com/office/drawing/2014/main" xmlns="" id="{A5FD076B-6B08-4B2D-90EB-EFDC5CD553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4156" y="5568674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2" descr="Image result for person icon">
              <a:extLst>
                <a:ext uri="{FF2B5EF4-FFF2-40B4-BE49-F238E27FC236}">
                  <a16:creationId xmlns:a16="http://schemas.microsoft.com/office/drawing/2014/main" xmlns="" id="{30F4FEB9-6D1D-45AE-91F9-4A19D854B2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0124" y="5568674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2" descr="Image result for person icon">
              <a:extLst>
                <a:ext uri="{FF2B5EF4-FFF2-40B4-BE49-F238E27FC236}">
                  <a16:creationId xmlns:a16="http://schemas.microsoft.com/office/drawing/2014/main" xmlns="" id="{FEC7A83B-0D4C-491B-A0A3-9FCD71E66C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71385" y="5557599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2" descr="Image result for person icon">
              <a:extLst>
                <a:ext uri="{FF2B5EF4-FFF2-40B4-BE49-F238E27FC236}">
                  <a16:creationId xmlns:a16="http://schemas.microsoft.com/office/drawing/2014/main" xmlns="" id="{89D202AF-7996-4FEF-B5C2-6D5F19E24B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12109" y="5539400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509403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Late Presentation and Reduced ART Eligibility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44C56A2-206C-4251-9F03-38BB98BC4EA4}"/>
              </a:ext>
            </a:extLst>
          </p:cNvPr>
          <p:cNvSpPr txBox="1"/>
          <p:nvPr/>
        </p:nvSpPr>
        <p:spPr>
          <a:xfrm>
            <a:off x="609440" y="1791825"/>
            <a:ext cx="1905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cs typeface="Arial" panose="020B0604020202020204" pitchFamily="34" charset="0"/>
              </a:rPr>
              <a:t>Undiagnosed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528291D-E59D-4F71-B292-ABF785D4A8D7}"/>
              </a:ext>
            </a:extLst>
          </p:cNvPr>
          <p:cNvSpPr txBox="1"/>
          <p:nvPr/>
        </p:nvSpPr>
        <p:spPr>
          <a:xfrm>
            <a:off x="3188995" y="1791823"/>
            <a:ext cx="1738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cs typeface="Arial" panose="020B0604020202020204" pitchFamily="34" charset="0"/>
              </a:rPr>
              <a:t>Diagnosed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C65B150-0923-4FF1-8DC9-614456D607AC}"/>
              </a:ext>
            </a:extLst>
          </p:cNvPr>
          <p:cNvSpPr txBox="1"/>
          <p:nvPr/>
        </p:nvSpPr>
        <p:spPr>
          <a:xfrm>
            <a:off x="5319663" y="3612901"/>
            <a:ext cx="1444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Linkage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FF592A7-CCB9-4177-8165-F48137733C98}"/>
              </a:ext>
            </a:extLst>
          </p:cNvPr>
          <p:cNvSpPr txBox="1"/>
          <p:nvPr/>
        </p:nvSpPr>
        <p:spPr>
          <a:xfrm>
            <a:off x="9891740" y="1791823"/>
            <a:ext cx="2443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cs typeface="Arial" panose="020B0604020202020204" pitchFamily="34" charset="0"/>
              </a:rPr>
              <a:t>2</a:t>
            </a:r>
            <a:r>
              <a:rPr lang="en-US" sz="2400" baseline="30000" dirty="0">
                <a:latin typeface="+mj-lt"/>
                <a:cs typeface="Arial" panose="020B0604020202020204" pitchFamily="34" charset="0"/>
              </a:rPr>
              <a:t>nd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-line ART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07CED0CA-F894-4E25-A66C-FFD76FDB1B84}"/>
              </a:ext>
            </a:extLst>
          </p:cNvPr>
          <p:cNvGrpSpPr/>
          <p:nvPr/>
        </p:nvGrpSpPr>
        <p:grpSpPr>
          <a:xfrm>
            <a:off x="10281353" y="2788063"/>
            <a:ext cx="598266" cy="1756997"/>
            <a:chOff x="7651362" y="831263"/>
            <a:chExt cx="593407" cy="1763736"/>
          </a:xfrm>
        </p:grpSpPr>
        <p:pic>
          <p:nvPicPr>
            <p:cNvPr id="38" name="Picture 2" descr="Image result for person icon">
              <a:extLst>
                <a:ext uri="{FF2B5EF4-FFF2-40B4-BE49-F238E27FC236}">
                  <a16:creationId xmlns:a16="http://schemas.microsoft.com/office/drawing/2014/main" xmlns="" id="{12A1BD0B-789B-4BF3-BB5F-5BB50CEC99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1362" y="831263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" descr="Image result for person icon">
              <a:extLst>
                <a:ext uri="{FF2B5EF4-FFF2-40B4-BE49-F238E27FC236}">
                  <a16:creationId xmlns:a16="http://schemas.microsoft.com/office/drawing/2014/main" xmlns="" id="{734E8D89-56F9-4FAF-9A2D-84D4D93DAB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1362" y="1418395"/>
              <a:ext cx="593407" cy="587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" descr="Image result for person icon">
              <a:extLst>
                <a:ext uri="{FF2B5EF4-FFF2-40B4-BE49-F238E27FC236}">
                  <a16:creationId xmlns:a16="http://schemas.microsoft.com/office/drawing/2014/main" xmlns="" id="{C6700F3C-D433-4E77-8959-5657368CD3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1362" y="2007087"/>
              <a:ext cx="593407" cy="587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78260349-EC64-4F8A-B5C1-299694F11201}"/>
              </a:ext>
            </a:extLst>
          </p:cNvPr>
          <p:cNvCxnSpPr/>
          <p:nvPr/>
        </p:nvCxnSpPr>
        <p:spPr>
          <a:xfrm>
            <a:off x="4927328" y="4158188"/>
            <a:ext cx="2028153" cy="10249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99F4C080-7A6B-45D8-BFEA-A55EAB3D3FBE}"/>
              </a:ext>
            </a:extLst>
          </p:cNvPr>
          <p:cNvCxnSpPr/>
          <p:nvPr/>
        </p:nvCxnSpPr>
        <p:spPr>
          <a:xfrm>
            <a:off x="2251214" y="4147940"/>
            <a:ext cx="1005840" cy="10249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39CD8D77-53A7-4F32-BAA6-0C419D2A4CDD}"/>
              </a:ext>
            </a:extLst>
          </p:cNvPr>
          <p:cNvGrpSpPr/>
          <p:nvPr/>
        </p:nvGrpSpPr>
        <p:grpSpPr>
          <a:xfrm>
            <a:off x="8764785" y="4741294"/>
            <a:ext cx="894867" cy="884464"/>
            <a:chOff x="7551798" y="5133453"/>
            <a:chExt cx="887599" cy="887856"/>
          </a:xfrm>
          <a:solidFill>
            <a:srgbClr val="FF0000"/>
          </a:solidFill>
        </p:grpSpPr>
        <p:sp>
          <p:nvSpPr>
            <p:cNvPr id="36" name="Arrow: Curved Right 35">
              <a:extLst>
                <a:ext uri="{FF2B5EF4-FFF2-40B4-BE49-F238E27FC236}">
                  <a16:creationId xmlns:a16="http://schemas.microsoft.com/office/drawing/2014/main" xmlns="" id="{11A3CD69-462F-4614-9A91-D48F3F632657}"/>
                </a:ext>
              </a:extLst>
            </p:cNvPr>
            <p:cNvSpPr/>
            <p:nvPr/>
          </p:nvSpPr>
          <p:spPr>
            <a:xfrm>
              <a:off x="7551798" y="5160782"/>
              <a:ext cx="373859" cy="860527"/>
            </a:xfrm>
            <a:prstGeom prst="curved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Arrow: Curved Right 36">
              <a:extLst>
                <a:ext uri="{FF2B5EF4-FFF2-40B4-BE49-F238E27FC236}">
                  <a16:creationId xmlns:a16="http://schemas.microsoft.com/office/drawing/2014/main" xmlns="" id="{D9A849BE-3F76-4D08-8CE5-A6C1706F98FE}"/>
                </a:ext>
              </a:extLst>
            </p:cNvPr>
            <p:cNvSpPr/>
            <p:nvPr/>
          </p:nvSpPr>
          <p:spPr>
            <a:xfrm rot="10800000">
              <a:off x="8065538" y="5133453"/>
              <a:ext cx="373859" cy="860527"/>
            </a:xfrm>
            <a:prstGeom prst="curved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BA03DCD6-A8EB-4450-A52E-096D0BCEB3EF}"/>
              </a:ext>
            </a:extLst>
          </p:cNvPr>
          <p:cNvGrpSpPr/>
          <p:nvPr/>
        </p:nvGrpSpPr>
        <p:grpSpPr>
          <a:xfrm>
            <a:off x="7351593" y="5578482"/>
            <a:ext cx="3859552" cy="632941"/>
            <a:chOff x="7677311" y="5539400"/>
            <a:chExt cx="3828205" cy="635369"/>
          </a:xfrm>
        </p:grpSpPr>
        <p:pic>
          <p:nvPicPr>
            <p:cNvPr id="29" name="Picture 2" descr="Image result for person icon">
              <a:extLst>
                <a:ext uri="{FF2B5EF4-FFF2-40B4-BE49-F238E27FC236}">
                  <a16:creationId xmlns:a16="http://schemas.microsoft.com/office/drawing/2014/main" xmlns="" id="{CD328720-F063-4FA5-A39D-7C229BA2A6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7311" y="5586857"/>
              <a:ext cx="593407" cy="587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Image result for person icon">
              <a:extLst>
                <a:ext uri="{FF2B5EF4-FFF2-40B4-BE49-F238E27FC236}">
                  <a16:creationId xmlns:a16="http://schemas.microsoft.com/office/drawing/2014/main" xmlns="" id="{D122117A-C129-49F5-8825-4AC59981AE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0718" y="5568674"/>
              <a:ext cx="593407" cy="587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Image result for person icon">
              <a:extLst>
                <a:ext uri="{FF2B5EF4-FFF2-40B4-BE49-F238E27FC236}">
                  <a16:creationId xmlns:a16="http://schemas.microsoft.com/office/drawing/2014/main" xmlns="" id="{F0B5A849-E90B-4CC3-A766-11D7BA2261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12437" y="5568674"/>
              <a:ext cx="593407" cy="587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Image result for person icon">
              <a:extLst>
                <a:ext uri="{FF2B5EF4-FFF2-40B4-BE49-F238E27FC236}">
                  <a16:creationId xmlns:a16="http://schemas.microsoft.com/office/drawing/2014/main" xmlns="" id="{58C10518-1052-4D0B-A324-DD1303F6FF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4156" y="5568674"/>
              <a:ext cx="593407" cy="587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Image result for person icon">
              <a:extLst>
                <a:ext uri="{FF2B5EF4-FFF2-40B4-BE49-F238E27FC236}">
                  <a16:creationId xmlns:a16="http://schemas.microsoft.com/office/drawing/2014/main" xmlns="" id="{A9622E78-09F3-4C27-AFC5-4D8C49AC08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0124" y="5568674"/>
              <a:ext cx="593407" cy="587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 descr="Image result for person icon">
              <a:extLst>
                <a:ext uri="{FF2B5EF4-FFF2-40B4-BE49-F238E27FC236}">
                  <a16:creationId xmlns:a16="http://schemas.microsoft.com/office/drawing/2014/main" xmlns="" id="{266458F3-B165-403E-8EAC-74DC2C674F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71385" y="5557599"/>
              <a:ext cx="593407" cy="587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" descr="Image result for person icon">
              <a:extLst>
                <a:ext uri="{FF2B5EF4-FFF2-40B4-BE49-F238E27FC236}">
                  <a16:creationId xmlns:a16="http://schemas.microsoft.com/office/drawing/2014/main" xmlns="" id="{56997F90-7F3C-45D2-BC4D-240862AE1B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12109" y="5539400"/>
              <a:ext cx="593407" cy="587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D581C1D-A67C-441B-9738-12DDFDA0410B}"/>
              </a:ext>
            </a:extLst>
          </p:cNvPr>
          <p:cNvSpPr txBox="1"/>
          <p:nvPr/>
        </p:nvSpPr>
        <p:spPr>
          <a:xfrm>
            <a:off x="5865812" y="5720813"/>
            <a:ext cx="1608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Out of Care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327948D-0328-4316-8704-546B894D229F}"/>
              </a:ext>
            </a:extLst>
          </p:cNvPr>
          <p:cNvSpPr txBox="1"/>
          <p:nvPr/>
        </p:nvSpPr>
        <p:spPr>
          <a:xfrm>
            <a:off x="8574650" y="3604780"/>
            <a:ext cx="1533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cs typeface="Arial" panose="020B0604020202020204" pitchFamily="34" charset="0"/>
              </a:rPr>
              <a:t>Viral Load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FBCE5C6-2002-4C8A-B383-E59FD4B0B31A}"/>
              </a:ext>
            </a:extLst>
          </p:cNvPr>
          <p:cNvGrpSpPr/>
          <p:nvPr/>
        </p:nvGrpSpPr>
        <p:grpSpPr>
          <a:xfrm>
            <a:off x="8326497" y="3790650"/>
            <a:ext cx="1296237" cy="755760"/>
            <a:chOff x="8698750" y="3329126"/>
            <a:chExt cx="1285709" cy="758659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xmlns="" id="{24EF0E35-075D-40DB-AB2E-E48A07063430}"/>
                </a:ext>
              </a:extLst>
            </p:cNvPr>
            <p:cNvCxnSpPr/>
            <p:nvPr/>
          </p:nvCxnSpPr>
          <p:spPr>
            <a:xfrm>
              <a:off x="9181599" y="3698168"/>
              <a:ext cx="802860" cy="102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Arc 27">
              <a:extLst>
                <a:ext uri="{FF2B5EF4-FFF2-40B4-BE49-F238E27FC236}">
                  <a16:creationId xmlns:a16="http://schemas.microsoft.com/office/drawing/2014/main" xmlns="" id="{541CF624-3624-452D-9270-54982A3F1DA8}"/>
                </a:ext>
              </a:extLst>
            </p:cNvPr>
            <p:cNvSpPr/>
            <p:nvPr/>
          </p:nvSpPr>
          <p:spPr>
            <a:xfrm rot="5400000">
              <a:off x="8779430" y="3248446"/>
              <a:ext cx="758659" cy="920020"/>
            </a:xfrm>
            <a:prstGeom prst="arc">
              <a:avLst>
                <a:gd name="adj1" fmla="val 16200000"/>
                <a:gd name="adj2" fmla="val 1218557"/>
              </a:avLst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0CEE0C4A-38A8-45E1-AB59-2DD5B4C06C44}"/>
              </a:ext>
            </a:extLst>
          </p:cNvPr>
          <p:cNvSpPr/>
          <p:nvPr/>
        </p:nvSpPr>
        <p:spPr>
          <a:xfrm>
            <a:off x="7095271" y="2350489"/>
            <a:ext cx="4494414" cy="2928328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516F5E9-B47C-47A4-A985-DA0E15A8CBCE}"/>
              </a:ext>
            </a:extLst>
          </p:cNvPr>
          <p:cNvSpPr txBox="1"/>
          <p:nvPr/>
        </p:nvSpPr>
        <p:spPr>
          <a:xfrm>
            <a:off x="7095272" y="1791823"/>
            <a:ext cx="1905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cs typeface="Arial" panose="020B0604020202020204" pitchFamily="34" charset="0"/>
              </a:rPr>
              <a:t>1</a:t>
            </a:r>
            <a:r>
              <a:rPr lang="en-US" sz="2400" baseline="30000" dirty="0">
                <a:latin typeface="+mj-lt"/>
                <a:cs typeface="Arial" panose="020B0604020202020204" pitchFamily="34" charset="0"/>
              </a:rPr>
              <a:t>st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-line ART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03D6AC79-274C-4B9F-8FB0-D13F84F65814}"/>
              </a:ext>
            </a:extLst>
          </p:cNvPr>
          <p:cNvGrpSpPr/>
          <p:nvPr/>
        </p:nvGrpSpPr>
        <p:grpSpPr>
          <a:xfrm>
            <a:off x="3389870" y="3541562"/>
            <a:ext cx="1196533" cy="1176844"/>
            <a:chOff x="3137617" y="2007087"/>
            <a:chExt cx="1186815" cy="1181358"/>
          </a:xfrm>
        </p:grpSpPr>
        <p:pic>
          <p:nvPicPr>
            <p:cNvPr id="23" name="Picture 2" descr="Image result for person icon">
              <a:extLst>
                <a:ext uri="{FF2B5EF4-FFF2-40B4-BE49-F238E27FC236}">
                  <a16:creationId xmlns:a16="http://schemas.microsoft.com/office/drawing/2014/main" xmlns="" id="{FEBE2323-F214-4660-8E09-5BFC7204F3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7618" y="2007087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Image result for person icon">
              <a:extLst>
                <a:ext uri="{FF2B5EF4-FFF2-40B4-BE49-F238E27FC236}">
                  <a16:creationId xmlns:a16="http://schemas.microsoft.com/office/drawing/2014/main" xmlns="" id="{11A0D245-9B3C-4C81-9DF5-835A970163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1025" y="2007087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Image result for person icon">
              <a:extLst>
                <a:ext uri="{FF2B5EF4-FFF2-40B4-BE49-F238E27FC236}">
                  <a16:creationId xmlns:a16="http://schemas.microsoft.com/office/drawing/2014/main" xmlns="" id="{9289716C-74F7-4B87-A46D-AD546D7413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7617" y="2600533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Image result for person icon">
              <a:extLst>
                <a:ext uri="{FF2B5EF4-FFF2-40B4-BE49-F238E27FC236}">
                  <a16:creationId xmlns:a16="http://schemas.microsoft.com/office/drawing/2014/main" xmlns="" id="{2F32157F-4D98-4E4A-97D9-04D44BF214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1024" y="2594999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531970F-283F-4064-9A25-22A84AD998EE}"/>
              </a:ext>
            </a:extLst>
          </p:cNvPr>
          <p:cNvSpPr txBox="1"/>
          <p:nvPr/>
        </p:nvSpPr>
        <p:spPr>
          <a:xfrm>
            <a:off x="10530717" y="4844725"/>
            <a:ext cx="1308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cs typeface="Arial" panose="020B0604020202020204" pitchFamily="34" charset="0"/>
              </a:rPr>
              <a:t>In Care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0BB13740-C07D-4522-80A2-2534A8AD2E2C}"/>
              </a:ext>
            </a:extLst>
          </p:cNvPr>
          <p:cNvSpPr txBox="1"/>
          <p:nvPr/>
        </p:nvSpPr>
        <p:spPr>
          <a:xfrm>
            <a:off x="2205594" y="3539958"/>
            <a:ext cx="1378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Testing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71D1C0C-AE13-4C6E-BE24-35C083291751}"/>
              </a:ext>
            </a:extLst>
          </p:cNvPr>
          <p:cNvGrpSpPr/>
          <p:nvPr/>
        </p:nvGrpSpPr>
        <p:grpSpPr>
          <a:xfrm>
            <a:off x="934258" y="2241586"/>
            <a:ext cx="1253548" cy="4087756"/>
            <a:chOff x="934258" y="2241586"/>
            <a:chExt cx="1253548" cy="408775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03E4EC9E-590C-4705-965A-BD228F041CC3}"/>
                </a:ext>
              </a:extLst>
            </p:cNvPr>
            <p:cNvGrpSpPr/>
            <p:nvPr/>
          </p:nvGrpSpPr>
          <p:grpSpPr>
            <a:xfrm>
              <a:off x="936139" y="2241586"/>
              <a:ext cx="1251667" cy="2928328"/>
              <a:chOff x="545198" y="1945500"/>
              <a:chExt cx="1241501" cy="2939560"/>
            </a:xfrm>
          </p:grpSpPr>
          <p:pic>
            <p:nvPicPr>
              <p:cNvPr id="46" name="Picture 2" descr="Image result for person icon">
                <a:extLst>
                  <a:ext uri="{FF2B5EF4-FFF2-40B4-BE49-F238E27FC236}">
                    <a16:creationId xmlns:a16="http://schemas.microsoft.com/office/drawing/2014/main" xmlns="" id="{517A7F7E-5B6F-4C8E-B01E-8675C89D32F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5199" y="1945500"/>
                <a:ext cx="593407" cy="587912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2" descr="Image result for person icon">
                <a:extLst>
                  <a:ext uri="{FF2B5EF4-FFF2-40B4-BE49-F238E27FC236}">
                    <a16:creationId xmlns:a16="http://schemas.microsoft.com/office/drawing/2014/main" xmlns="" id="{1755CDC3-9EAA-4A07-899E-2FAD731AE6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5198" y="2533412"/>
                <a:ext cx="593407" cy="587912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2" descr="Image result for person icon">
                <a:extLst>
                  <a:ext uri="{FF2B5EF4-FFF2-40B4-BE49-F238E27FC236}">
                    <a16:creationId xmlns:a16="http://schemas.microsoft.com/office/drawing/2014/main" xmlns="" id="{9D7A1145-78D5-4C55-9624-E93CF7D549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5198" y="3121324"/>
                <a:ext cx="593407" cy="587912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2" descr="Image result for person icon">
                <a:extLst>
                  <a:ext uri="{FF2B5EF4-FFF2-40B4-BE49-F238E27FC236}">
                    <a16:creationId xmlns:a16="http://schemas.microsoft.com/office/drawing/2014/main" xmlns="" id="{4E96E833-3CDF-40AA-AD33-BEDB1753E5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5198" y="3709236"/>
                <a:ext cx="593407" cy="587912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2" descr="Image result for person icon">
                <a:extLst>
                  <a:ext uri="{FF2B5EF4-FFF2-40B4-BE49-F238E27FC236}">
                    <a16:creationId xmlns:a16="http://schemas.microsoft.com/office/drawing/2014/main" xmlns="" id="{21C827C6-7523-4D58-8E4F-F673556FE5A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5198" y="4297148"/>
                <a:ext cx="593407" cy="587912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2" descr="Image result for person icon">
                <a:extLst>
                  <a:ext uri="{FF2B5EF4-FFF2-40B4-BE49-F238E27FC236}">
                    <a16:creationId xmlns:a16="http://schemas.microsoft.com/office/drawing/2014/main" xmlns="" id="{99E7DDA1-72C3-4CA5-9205-79B9A7835A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93292" y="1945500"/>
                <a:ext cx="593407" cy="587912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2" descr="Image result for person icon">
                <a:extLst>
                  <a:ext uri="{FF2B5EF4-FFF2-40B4-BE49-F238E27FC236}">
                    <a16:creationId xmlns:a16="http://schemas.microsoft.com/office/drawing/2014/main" xmlns="" id="{E4B67697-53B4-467D-91A1-7DFCF12DDFA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93292" y="2533412"/>
                <a:ext cx="593407" cy="587912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2" descr="Image result for person icon">
                <a:extLst>
                  <a:ext uri="{FF2B5EF4-FFF2-40B4-BE49-F238E27FC236}">
                    <a16:creationId xmlns:a16="http://schemas.microsoft.com/office/drawing/2014/main" xmlns="" id="{535B9724-B56B-43A5-8B52-2B92475C517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93292" y="3121324"/>
                <a:ext cx="593407" cy="587912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" name="Picture 2" descr="Image result for person icon">
                <a:extLst>
                  <a:ext uri="{FF2B5EF4-FFF2-40B4-BE49-F238E27FC236}">
                    <a16:creationId xmlns:a16="http://schemas.microsoft.com/office/drawing/2014/main" xmlns="" id="{2F342051-E28D-4C07-A964-93F9C852E55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93292" y="3709236"/>
                <a:ext cx="593407" cy="587912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" name="Picture 2" descr="Image result for person icon">
                <a:extLst>
                  <a:ext uri="{FF2B5EF4-FFF2-40B4-BE49-F238E27FC236}">
                    <a16:creationId xmlns:a16="http://schemas.microsoft.com/office/drawing/2014/main" xmlns="" id="{F4AF2281-DABC-43F9-A4D9-557393E73C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93292" y="4297148"/>
                <a:ext cx="593407" cy="587912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7" name="Picture 2" descr="Image result for person icon">
              <a:extLst>
                <a:ext uri="{FF2B5EF4-FFF2-40B4-BE49-F238E27FC236}">
                  <a16:creationId xmlns:a16="http://schemas.microsoft.com/office/drawing/2014/main" xmlns="" id="{64D4E5E0-E2DD-4891-BA6A-73726C1DBB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4258" y="5169914"/>
              <a:ext cx="598266" cy="585666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2" descr="Image result for person icon">
              <a:extLst>
                <a:ext uri="{FF2B5EF4-FFF2-40B4-BE49-F238E27FC236}">
                  <a16:creationId xmlns:a16="http://schemas.microsoft.com/office/drawing/2014/main" xmlns="" id="{E61C4884-CC8D-418E-80D4-D7354B5EE3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7659" y="5169914"/>
              <a:ext cx="598266" cy="585666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2" descr="Image result for person icon">
              <a:extLst>
                <a:ext uri="{FF2B5EF4-FFF2-40B4-BE49-F238E27FC236}">
                  <a16:creationId xmlns:a16="http://schemas.microsoft.com/office/drawing/2014/main" xmlns="" id="{EEF221EF-9493-4D92-AE5D-D53ED94037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4258" y="5743676"/>
              <a:ext cx="598266" cy="585666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2" descr="Image result for person icon">
              <a:extLst>
                <a:ext uri="{FF2B5EF4-FFF2-40B4-BE49-F238E27FC236}">
                  <a16:creationId xmlns:a16="http://schemas.microsoft.com/office/drawing/2014/main" xmlns="" id="{594ACB16-F14A-45BB-A367-1907FC83AF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7659" y="5743676"/>
              <a:ext cx="598266" cy="585666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F002D83F-AC5F-4EF4-90C5-0EFACBB9E5ED}"/>
              </a:ext>
            </a:extLst>
          </p:cNvPr>
          <p:cNvGrpSpPr/>
          <p:nvPr/>
        </p:nvGrpSpPr>
        <p:grpSpPr>
          <a:xfrm>
            <a:off x="7899880" y="2311341"/>
            <a:ext cx="598266" cy="1756997"/>
            <a:chOff x="7651362" y="831263"/>
            <a:chExt cx="593407" cy="1763736"/>
          </a:xfrm>
        </p:grpSpPr>
        <p:pic>
          <p:nvPicPr>
            <p:cNvPr id="63" name="Picture 2" descr="Image result for person icon">
              <a:extLst>
                <a:ext uri="{FF2B5EF4-FFF2-40B4-BE49-F238E27FC236}">
                  <a16:creationId xmlns:a16="http://schemas.microsoft.com/office/drawing/2014/main" xmlns="" id="{F55DE102-323E-4031-AB52-6C27D3B4D6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1362" y="831263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2" descr="Image result for person icon">
              <a:extLst>
                <a:ext uri="{FF2B5EF4-FFF2-40B4-BE49-F238E27FC236}">
                  <a16:creationId xmlns:a16="http://schemas.microsoft.com/office/drawing/2014/main" xmlns="" id="{A0E47042-21E8-4B20-B185-4667AE47D7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1362" y="1418395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2" descr="Image result for person icon">
              <a:extLst>
                <a:ext uri="{FF2B5EF4-FFF2-40B4-BE49-F238E27FC236}">
                  <a16:creationId xmlns:a16="http://schemas.microsoft.com/office/drawing/2014/main" xmlns="" id="{B6426712-F8D1-4F3E-B3CC-58EDEFCF2D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1362" y="2007087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xmlns="" id="{6F4F8A05-4A4B-4D59-B08C-E7CE64881C4A}"/>
              </a:ext>
            </a:extLst>
          </p:cNvPr>
          <p:cNvCxnSpPr/>
          <p:nvPr/>
        </p:nvCxnSpPr>
        <p:spPr>
          <a:xfrm>
            <a:off x="2256814" y="2817456"/>
            <a:ext cx="4736592" cy="10288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A18961B9-E5D8-4A4B-A852-87FEB5302CD6}"/>
              </a:ext>
            </a:extLst>
          </p:cNvPr>
          <p:cNvGrpSpPr/>
          <p:nvPr/>
        </p:nvGrpSpPr>
        <p:grpSpPr>
          <a:xfrm>
            <a:off x="7440035" y="2311266"/>
            <a:ext cx="598266" cy="2928328"/>
            <a:chOff x="7858111" y="1945500"/>
            <a:chExt cx="593407" cy="2939560"/>
          </a:xfrm>
        </p:grpSpPr>
        <p:pic>
          <p:nvPicPr>
            <p:cNvPr id="67" name="Picture 2" descr="Image result for person icon">
              <a:extLst>
                <a:ext uri="{FF2B5EF4-FFF2-40B4-BE49-F238E27FC236}">
                  <a16:creationId xmlns:a16="http://schemas.microsoft.com/office/drawing/2014/main" xmlns="" id="{BE1FD529-BE9F-47FD-A7E3-3FF4F4FFF7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8111" y="1945500"/>
              <a:ext cx="593407" cy="587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2" descr="Image result for person icon">
              <a:extLst>
                <a:ext uri="{FF2B5EF4-FFF2-40B4-BE49-F238E27FC236}">
                  <a16:creationId xmlns:a16="http://schemas.microsoft.com/office/drawing/2014/main" xmlns="" id="{C345A1CC-4F54-4AA7-83EF-669437EC9A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8111" y="2532632"/>
              <a:ext cx="593407" cy="587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2" descr="Image result for person icon">
              <a:extLst>
                <a:ext uri="{FF2B5EF4-FFF2-40B4-BE49-F238E27FC236}">
                  <a16:creationId xmlns:a16="http://schemas.microsoft.com/office/drawing/2014/main" xmlns="" id="{83BBF67E-F483-4A2E-999C-B4D9541D27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8111" y="3121324"/>
              <a:ext cx="593407" cy="587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2" descr="Image result for person icon">
              <a:extLst>
                <a:ext uri="{FF2B5EF4-FFF2-40B4-BE49-F238E27FC236}">
                  <a16:creationId xmlns:a16="http://schemas.microsoft.com/office/drawing/2014/main" xmlns="" id="{BEC2A996-8EC8-42C1-A9FB-142412E236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8111" y="3709236"/>
              <a:ext cx="593407" cy="587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2" descr="Image result for person icon">
              <a:extLst>
                <a:ext uri="{FF2B5EF4-FFF2-40B4-BE49-F238E27FC236}">
                  <a16:creationId xmlns:a16="http://schemas.microsoft.com/office/drawing/2014/main" xmlns="" id="{E9D87E67-7C70-4330-A0AB-2B0F101C40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8111" y="4297148"/>
              <a:ext cx="593407" cy="587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653149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No VL Monitoring and No 2nd-line ART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44C56A2-206C-4251-9F03-38BB98BC4EA4}"/>
              </a:ext>
            </a:extLst>
          </p:cNvPr>
          <p:cNvSpPr txBox="1"/>
          <p:nvPr/>
        </p:nvSpPr>
        <p:spPr>
          <a:xfrm>
            <a:off x="609440" y="1791825"/>
            <a:ext cx="1905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cs typeface="Arial" panose="020B0604020202020204" pitchFamily="34" charset="0"/>
              </a:rPr>
              <a:t>Undiagnosed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528291D-E59D-4F71-B292-ABF785D4A8D7}"/>
              </a:ext>
            </a:extLst>
          </p:cNvPr>
          <p:cNvSpPr txBox="1"/>
          <p:nvPr/>
        </p:nvSpPr>
        <p:spPr>
          <a:xfrm>
            <a:off x="3188995" y="1791823"/>
            <a:ext cx="1738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cs typeface="Arial" panose="020B0604020202020204" pitchFamily="34" charset="0"/>
              </a:rPr>
              <a:t>Diagnosed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C65B150-0923-4FF1-8DC9-614456D607AC}"/>
              </a:ext>
            </a:extLst>
          </p:cNvPr>
          <p:cNvSpPr txBox="1"/>
          <p:nvPr/>
        </p:nvSpPr>
        <p:spPr>
          <a:xfrm>
            <a:off x="5319663" y="3612901"/>
            <a:ext cx="1444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cs typeface="Arial" panose="020B0604020202020204" pitchFamily="34" charset="0"/>
              </a:rPr>
              <a:t>Linkage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FF592A7-CCB9-4177-8165-F48137733C98}"/>
              </a:ext>
            </a:extLst>
          </p:cNvPr>
          <p:cNvSpPr txBox="1"/>
          <p:nvPr/>
        </p:nvSpPr>
        <p:spPr>
          <a:xfrm>
            <a:off x="9891740" y="1791823"/>
            <a:ext cx="2443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cs typeface="Arial" panose="020B0604020202020204" pitchFamily="34" charset="0"/>
              </a:rPr>
              <a:t>2</a:t>
            </a:r>
            <a:r>
              <a:rPr lang="en-US" sz="2400" baseline="30000" dirty="0">
                <a:latin typeface="+mj-lt"/>
                <a:cs typeface="Arial" panose="020B0604020202020204" pitchFamily="34" charset="0"/>
              </a:rPr>
              <a:t>nd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-line ART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78260349-EC64-4F8A-B5C1-299694F11201}"/>
              </a:ext>
            </a:extLst>
          </p:cNvPr>
          <p:cNvCxnSpPr/>
          <p:nvPr/>
        </p:nvCxnSpPr>
        <p:spPr>
          <a:xfrm>
            <a:off x="4927328" y="4158188"/>
            <a:ext cx="2028153" cy="1024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99F4C080-7A6B-45D8-BFEA-A55EAB3D3FBE}"/>
              </a:ext>
            </a:extLst>
          </p:cNvPr>
          <p:cNvCxnSpPr/>
          <p:nvPr/>
        </p:nvCxnSpPr>
        <p:spPr>
          <a:xfrm>
            <a:off x="2251214" y="4147940"/>
            <a:ext cx="1005840" cy="1024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39CD8D77-53A7-4F32-BAA6-0C419D2A4CDD}"/>
              </a:ext>
            </a:extLst>
          </p:cNvPr>
          <p:cNvGrpSpPr/>
          <p:nvPr/>
        </p:nvGrpSpPr>
        <p:grpSpPr>
          <a:xfrm>
            <a:off x="8764785" y="4741294"/>
            <a:ext cx="894867" cy="884464"/>
            <a:chOff x="7551798" y="5133453"/>
            <a:chExt cx="887599" cy="887856"/>
          </a:xfrm>
          <a:solidFill>
            <a:srgbClr val="FF0000"/>
          </a:solidFill>
        </p:grpSpPr>
        <p:sp>
          <p:nvSpPr>
            <p:cNvPr id="36" name="Arrow: Curved Right 35">
              <a:extLst>
                <a:ext uri="{FF2B5EF4-FFF2-40B4-BE49-F238E27FC236}">
                  <a16:creationId xmlns:a16="http://schemas.microsoft.com/office/drawing/2014/main" xmlns="" id="{11A3CD69-462F-4614-9A91-D48F3F632657}"/>
                </a:ext>
              </a:extLst>
            </p:cNvPr>
            <p:cNvSpPr/>
            <p:nvPr/>
          </p:nvSpPr>
          <p:spPr>
            <a:xfrm>
              <a:off x="7551798" y="5160782"/>
              <a:ext cx="373859" cy="860527"/>
            </a:xfrm>
            <a:prstGeom prst="curved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Arrow: Curved Right 36">
              <a:extLst>
                <a:ext uri="{FF2B5EF4-FFF2-40B4-BE49-F238E27FC236}">
                  <a16:creationId xmlns:a16="http://schemas.microsoft.com/office/drawing/2014/main" xmlns="" id="{D9A849BE-3F76-4D08-8CE5-A6C1706F98FE}"/>
                </a:ext>
              </a:extLst>
            </p:cNvPr>
            <p:cNvSpPr/>
            <p:nvPr/>
          </p:nvSpPr>
          <p:spPr>
            <a:xfrm rot="10800000">
              <a:off x="8065538" y="5133453"/>
              <a:ext cx="373859" cy="860527"/>
            </a:xfrm>
            <a:prstGeom prst="curved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BA03DCD6-A8EB-4450-A52E-096D0BCEB3EF}"/>
              </a:ext>
            </a:extLst>
          </p:cNvPr>
          <p:cNvGrpSpPr/>
          <p:nvPr/>
        </p:nvGrpSpPr>
        <p:grpSpPr>
          <a:xfrm>
            <a:off x="7351593" y="5578482"/>
            <a:ext cx="3859552" cy="632941"/>
            <a:chOff x="7677311" y="5539400"/>
            <a:chExt cx="3828205" cy="635369"/>
          </a:xfrm>
        </p:grpSpPr>
        <p:pic>
          <p:nvPicPr>
            <p:cNvPr id="29" name="Picture 2" descr="Image result for person icon">
              <a:extLst>
                <a:ext uri="{FF2B5EF4-FFF2-40B4-BE49-F238E27FC236}">
                  <a16:creationId xmlns:a16="http://schemas.microsoft.com/office/drawing/2014/main" xmlns="" id="{CD328720-F063-4FA5-A39D-7C229BA2A6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7311" y="5586857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Image result for person icon">
              <a:extLst>
                <a:ext uri="{FF2B5EF4-FFF2-40B4-BE49-F238E27FC236}">
                  <a16:creationId xmlns:a16="http://schemas.microsoft.com/office/drawing/2014/main" xmlns="" id="{D122117A-C129-49F5-8825-4AC59981AE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0718" y="5568674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Image result for person icon">
              <a:extLst>
                <a:ext uri="{FF2B5EF4-FFF2-40B4-BE49-F238E27FC236}">
                  <a16:creationId xmlns:a16="http://schemas.microsoft.com/office/drawing/2014/main" xmlns="" id="{F0B5A849-E90B-4CC3-A766-11D7BA2261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12437" y="5568674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Image result for person icon">
              <a:extLst>
                <a:ext uri="{FF2B5EF4-FFF2-40B4-BE49-F238E27FC236}">
                  <a16:creationId xmlns:a16="http://schemas.microsoft.com/office/drawing/2014/main" xmlns="" id="{58C10518-1052-4D0B-A324-DD1303F6FF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4156" y="5568674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Image result for person icon">
              <a:extLst>
                <a:ext uri="{FF2B5EF4-FFF2-40B4-BE49-F238E27FC236}">
                  <a16:creationId xmlns:a16="http://schemas.microsoft.com/office/drawing/2014/main" xmlns="" id="{A9622E78-09F3-4C27-AFC5-4D8C49AC08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0124" y="5568674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 descr="Image result for person icon">
              <a:extLst>
                <a:ext uri="{FF2B5EF4-FFF2-40B4-BE49-F238E27FC236}">
                  <a16:creationId xmlns:a16="http://schemas.microsoft.com/office/drawing/2014/main" xmlns="" id="{266458F3-B165-403E-8EAC-74DC2C674F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71385" y="5557599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" descr="Image result for person icon">
              <a:extLst>
                <a:ext uri="{FF2B5EF4-FFF2-40B4-BE49-F238E27FC236}">
                  <a16:creationId xmlns:a16="http://schemas.microsoft.com/office/drawing/2014/main" xmlns="" id="{56997F90-7F3C-45D2-BC4D-240862AE1B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12109" y="5539400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D581C1D-A67C-441B-9738-12DDFDA0410B}"/>
              </a:ext>
            </a:extLst>
          </p:cNvPr>
          <p:cNvSpPr txBox="1"/>
          <p:nvPr/>
        </p:nvSpPr>
        <p:spPr>
          <a:xfrm>
            <a:off x="5865812" y="5720813"/>
            <a:ext cx="1608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cs typeface="Arial" panose="020B0604020202020204" pitchFamily="34" charset="0"/>
              </a:rPr>
              <a:t>Out of Care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327948D-0328-4316-8704-546B894D229F}"/>
              </a:ext>
            </a:extLst>
          </p:cNvPr>
          <p:cNvSpPr txBox="1"/>
          <p:nvPr/>
        </p:nvSpPr>
        <p:spPr>
          <a:xfrm>
            <a:off x="8574650" y="3604780"/>
            <a:ext cx="1533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Viral Load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8FBCE5C6-2002-4C8A-B383-E59FD4B0B31A}"/>
              </a:ext>
            </a:extLst>
          </p:cNvPr>
          <p:cNvGrpSpPr/>
          <p:nvPr/>
        </p:nvGrpSpPr>
        <p:grpSpPr>
          <a:xfrm>
            <a:off x="8326497" y="3790650"/>
            <a:ext cx="1296237" cy="755760"/>
            <a:chOff x="8698750" y="3329126"/>
            <a:chExt cx="1285709" cy="758659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xmlns="" id="{24EF0E35-075D-40DB-AB2E-E48A07063430}"/>
                </a:ext>
              </a:extLst>
            </p:cNvPr>
            <p:cNvCxnSpPr/>
            <p:nvPr/>
          </p:nvCxnSpPr>
          <p:spPr>
            <a:xfrm>
              <a:off x="9181599" y="3698168"/>
              <a:ext cx="802860" cy="10288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Arc 27">
              <a:extLst>
                <a:ext uri="{FF2B5EF4-FFF2-40B4-BE49-F238E27FC236}">
                  <a16:creationId xmlns:a16="http://schemas.microsoft.com/office/drawing/2014/main" xmlns="" id="{541CF624-3624-452D-9270-54982A3F1DA8}"/>
                </a:ext>
              </a:extLst>
            </p:cNvPr>
            <p:cNvSpPr/>
            <p:nvPr/>
          </p:nvSpPr>
          <p:spPr>
            <a:xfrm rot="5400000">
              <a:off x="8779430" y="3248446"/>
              <a:ext cx="758659" cy="920020"/>
            </a:xfrm>
            <a:prstGeom prst="arc">
              <a:avLst>
                <a:gd name="adj1" fmla="val 16200000"/>
                <a:gd name="adj2" fmla="val 1218557"/>
              </a:avLst>
            </a:prstGeom>
            <a:ln w="28575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0CEE0C4A-38A8-45E1-AB59-2DD5B4C06C44}"/>
              </a:ext>
            </a:extLst>
          </p:cNvPr>
          <p:cNvSpPr/>
          <p:nvPr/>
        </p:nvSpPr>
        <p:spPr>
          <a:xfrm>
            <a:off x="7095271" y="2350489"/>
            <a:ext cx="4494414" cy="2928328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516F5E9-B47C-47A4-A985-DA0E15A8CBCE}"/>
              </a:ext>
            </a:extLst>
          </p:cNvPr>
          <p:cNvSpPr txBox="1"/>
          <p:nvPr/>
        </p:nvSpPr>
        <p:spPr>
          <a:xfrm>
            <a:off x="7095272" y="1791823"/>
            <a:ext cx="1905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cs typeface="Arial" panose="020B0604020202020204" pitchFamily="34" charset="0"/>
              </a:rPr>
              <a:t>1</a:t>
            </a:r>
            <a:r>
              <a:rPr lang="en-US" sz="2400" baseline="30000" dirty="0">
                <a:latin typeface="+mj-lt"/>
                <a:cs typeface="Arial" panose="020B0604020202020204" pitchFamily="34" charset="0"/>
              </a:rPr>
              <a:t>st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-line ART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03D6AC79-274C-4B9F-8FB0-D13F84F65814}"/>
              </a:ext>
            </a:extLst>
          </p:cNvPr>
          <p:cNvGrpSpPr/>
          <p:nvPr/>
        </p:nvGrpSpPr>
        <p:grpSpPr>
          <a:xfrm>
            <a:off x="3389870" y="3541562"/>
            <a:ext cx="1196533" cy="1176844"/>
            <a:chOff x="3137617" y="2007087"/>
            <a:chExt cx="1186815" cy="1181358"/>
          </a:xfrm>
        </p:grpSpPr>
        <p:pic>
          <p:nvPicPr>
            <p:cNvPr id="23" name="Picture 2" descr="Image result for person icon">
              <a:extLst>
                <a:ext uri="{FF2B5EF4-FFF2-40B4-BE49-F238E27FC236}">
                  <a16:creationId xmlns:a16="http://schemas.microsoft.com/office/drawing/2014/main" xmlns="" id="{FEBE2323-F214-4660-8E09-5BFC7204F3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7618" y="2007087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Image result for person icon">
              <a:extLst>
                <a:ext uri="{FF2B5EF4-FFF2-40B4-BE49-F238E27FC236}">
                  <a16:creationId xmlns:a16="http://schemas.microsoft.com/office/drawing/2014/main" xmlns="" id="{11A0D245-9B3C-4C81-9DF5-835A970163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1025" y="2007087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Image result for person icon">
              <a:extLst>
                <a:ext uri="{FF2B5EF4-FFF2-40B4-BE49-F238E27FC236}">
                  <a16:creationId xmlns:a16="http://schemas.microsoft.com/office/drawing/2014/main" xmlns="" id="{9289716C-74F7-4B87-A46D-AD546D7413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7617" y="2600533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Image result for person icon">
              <a:extLst>
                <a:ext uri="{FF2B5EF4-FFF2-40B4-BE49-F238E27FC236}">
                  <a16:creationId xmlns:a16="http://schemas.microsoft.com/office/drawing/2014/main" xmlns="" id="{2F32157F-4D98-4E4A-97D9-04D44BF214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1024" y="2594999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531970F-283F-4064-9A25-22A84AD998EE}"/>
              </a:ext>
            </a:extLst>
          </p:cNvPr>
          <p:cNvSpPr txBox="1"/>
          <p:nvPr/>
        </p:nvSpPr>
        <p:spPr>
          <a:xfrm>
            <a:off x="10530717" y="4844725"/>
            <a:ext cx="1308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cs typeface="Arial" panose="020B0604020202020204" pitchFamily="34" charset="0"/>
              </a:rPr>
              <a:t>In Care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0BB13740-C07D-4522-80A2-2534A8AD2E2C}"/>
              </a:ext>
            </a:extLst>
          </p:cNvPr>
          <p:cNvSpPr txBox="1"/>
          <p:nvPr/>
        </p:nvSpPr>
        <p:spPr>
          <a:xfrm>
            <a:off x="2205594" y="3539958"/>
            <a:ext cx="1378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cs typeface="Arial" panose="020B0604020202020204" pitchFamily="34" charset="0"/>
              </a:rPr>
              <a:t>Testing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71D1C0C-AE13-4C6E-BE24-35C083291751}"/>
              </a:ext>
            </a:extLst>
          </p:cNvPr>
          <p:cNvGrpSpPr/>
          <p:nvPr/>
        </p:nvGrpSpPr>
        <p:grpSpPr>
          <a:xfrm>
            <a:off x="934258" y="2241586"/>
            <a:ext cx="1253548" cy="4087756"/>
            <a:chOff x="934258" y="2241586"/>
            <a:chExt cx="1253548" cy="408775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03E4EC9E-590C-4705-965A-BD228F041CC3}"/>
                </a:ext>
              </a:extLst>
            </p:cNvPr>
            <p:cNvGrpSpPr/>
            <p:nvPr/>
          </p:nvGrpSpPr>
          <p:grpSpPr>
            <a:xfrm>
              <a:off x="936139" y="2241586"/>
              <a:ext cx="1251667" cy="2928328"/>
              <a:chOff x="545198" y="1945500"/>
              <a:chExt cx="1241501" cy="2939560"/>
            </a:xfrm>
          </p:grpSpPr>
          <p:pic>
            <p:nvPicPr>
              <p:cNvPr id="46" name="Picture 2" descr="Image result for person icon">
                <a:extLst>
                  <a:ext uri="{FF2B5EF4-FFF2-40B4-BE49-F238E27FC236}">
                    <a16:creationId xmlns:a16="http://schemas.microsoft.com/office/drawing/2014/main" xmlns="" id="{517A7F7E-5B6F-4C8E-B01E-8675C89D32F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5199" y="1945500"/>
                <a:ext cx="593407" cy="587912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2" descr="Image result for person icon">
                <a:extLst>
                  <a:ext uri="{FF2B5EF4-FFF2-40B4-BE49-F238E27FC236}">
                    <a16:creationId xmlns:a16="http://schemas.microsoft.com/office/drawing/2014/main" xmlns="" id="{1755CDC3-9EAA-4A07-899E-2FAD731AE6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5198" y="2533412"/>
                <a:ext cx="593407" cy="587912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2" descr="Image result for person icon">
                <a:extLst>
                  <a:ext uri="{FF2B5EF4-FFF2-40B4-BE49-F238E27FC236}">
                    <a16:creationId xmlns:a16="http://schemas.microsoft.com/office/drawing/2014/main" xmlns="" id="{9D7A1145-78D5-4C55-9624-E93CF7D549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5198" y="3121324"/>
                <a:ext cx="593407" cy="587912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2" descr="Image result for person icon">
                <a:extLst>
                  <a:ext uri="{FF2B5EF4-FFF2-40B4-BE49-F238E27FC236}">
                    <a16:creationId xmlns:a16="http://schemas.microsoft.com/office/drawing/2014/main" xmlns="" id="{4E96E833-3CDF-40AA-AD33-BEDB1753E5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5198" y="3709236"/>
                <a:ext cx="593407" cy="587912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2" descr="Image result for person icon">
                <a:extLst>
                  <a:ext uri="{FF2B5EF4-FFF2-40B4-BE49-F238E27FC236}">
                    <a16:creationId xmlns:a16="http://schemas.microsoft.com/office/drawing/2014/main" xmlns="" id="{21C827C6-7523-4D58-8E4F-F673556FE5A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5198" y="4297148"/>
                <a:ext cx="593407" cy="587912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2" descr="Image result for person icon">
                <a:extLst>
                  <a:ext uri="{FF2B5EF4-FFF2-40B4-BE49-F238E27FC236}">
                    <a16:creationId xmlns:a16="http://schemas.microsoft.com/office/drawing/2014/main" xmlns="" id="{99E7DDA1-72C3-4CA5-9205-79B9A7835A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93292" y="1945500"/>
                <a:ext cx="593407" cy="587912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2" descr="Image result for person icon">
                <a:extLst>
                  <a:ext uri="{FF2B5EF4-FFF2-40B4-BE49-F238E27FC236}">
                    <a16:creationId xmlns:a16="http://schemas.microsoft.com/office/drawing/2014/main" xmlns="" id="{E4B67697-53B4-467D-91A1-7DFCF12DDFA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93292" y="2533412"/>
                <a:ext cx="593407" cy="587912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2" descr="Image result for person icon">
                <a:extLst>
                  <a:ext uri="{FF2B5EF4-FFF2-40B4-BE49-F238E27FC236}">
                    <a16:creationId xmlns:a16="http://schemas.microsoft.com/office/drawing/2014/main" xmlns="" id="{535B9724-B56B-43A5-8B52-2B92475C517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93292" y="3121324"/>
                <a:ext cx="593407" cy="587912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" name="Picture 2" descr="Image result for person icon">
                <a:extLst>
                  <a:ext uri="{FF2B5EF4-FFF2-40B4-BE49-F238E27FC236}">
                    <a16:creationId xmlns:a16="http://schemas.microsoft.com/office/drawing/2014/main" xmlns="" id="{2F342051-E28D-4C07-A964-93F9C852E55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93292" y="3709236"/>
                <a:ext cx="593407" cy="587912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" name="Picture 2" descr="Image result for person icon">
                <a:extLst>
                  <a:ext uri="{FF2B5EF4-FFF2-40B4-BE49-F238E27FC236}">
                    <a16:creationId xmlns:a16="http://schemas.microsoft.com/office/drawing/2014/main" xmlns="" id="{F4AF2281-DABC-43F9-A4D9-557393E73C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93292" y="4297148"/>
                <a:ext cx="593407" cy="587912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7" name="Picture 2" descr="Image result for person icon">
              <a:extLst>
                <a:ext uri="{FF2B5EF4-FFF2-40B4-BE49-F238E27FC236}">
                  <a16:creationId xmlns:a16="http://schemas.microsoft.com/office/drawing/2014/main" xmlns="" id="{64D4E5E0-E2DD-4891-BA6A-73726C1DBB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4258" y="5169914"/>
              <a:ext cx="598266" cy="585666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2" descr="Image result for person icon">
              <a:extLst>
                <a:ext uri="{FF2B5EF4-FFF2-40B4-BE49-F238E27FC236}">
                  <a16:creationId xmlns:a16="http://schemas.microsoft.com/office/drawing/2014/main" xmlns="" id="{E61C4884-CC8D-418E-80D4-D7354B5EE3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7659" y="5169914"/>
              <a:ext cx="598266" cy="585666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2" descr="Image result for person icon">
              <a:extLst>
                <a:ext uri="{FF2B5EF4-FFF2-40B4-BE49-F238E27FC236}">
                  <a16:creationId xmlns:a16="http://schemas.microsoft.com/office/drawing/2014/main" xmlns="" id="{EEF221EF-9493-4D92-AE5D-D53ED94037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4258" y="5743676"/>
              <a:ext cx="598266" cy="585666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2" descr="Image result for person icon">
              <a:extLst>
                <a:ext uri="{FF2B5EF4-FFF2-40B4-BE49-F238E27FC236}">
                  <a16:creationId xmlns:a16="http://schemas.microsoft.com/office/drawing/2014/main" xmlns="" id="{594ACB16-F14A-45BB-A367-1907FC83AF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7659" y="5743676"/>
              <a:ext cx="598266" cy="585666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F002D83F-AC5F-4EF4-90C5-0EFACBB9E5ED}"/>
              </a:ext>
            </a:extLst>
          </p:cNvPr>
          <p:cNvGrpSpPr/>
          <p:nvPr/>
        </p:nvGrpSpPr>
        <p:grpSpPr>
          <a:xfrm>
            <a:off x="7899880" y="2311341"/>
            <a:ext cx="598266" cy="1756997"/>
            <a:chOff x="7651362" y="831263"/>
            <a:chExt cx="593407" cy="1763736"/>
          </a:xfrm>
        </p:grpSpPr>
        <p:pic>
          <p:nvPicPr>
            <p:cNvPr id="63" name="Picture 2" descr="Image result for person icon">
              <a:extLst>
                <a:ext uri="{FF2B5EF4-FFF2-40B4-BE49-F238E27FC236}">
                  <a16:creationId xmlns:a16="http://schemas.microsoft.com/office/drawing/2014/main" xmlns="" id="{F55DE102-323E-4031-AB52-6C27D3B4D6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1362" y="831263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2" descr="Image result for person icon">
              <a:extLst>
                <a:ext uri="{FF2B5EF4-FFF2-40B4-BE49-F238E27FC236}">
                  <a16:creationId xmlns:a16="http://schemas.microsoft.com/office/drawing/2014/main" xmlns="" id="{A0E47042-21E8-4B20-B185-4667AE47D7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1362" y="1418395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2" descr="Image result for person icon">
              <a:extLst>
                <a:ext uri="{FF2B5EF4-FFF2-40B4-BE49-F238E27FC236}">
                  <a16:creationId xmlns:a16="http://schemas.microsoft.com/office/drawing/2014/main" xmlns="" id="{B6426712-F8D1-4F3E-B3CC-58EDEFCF2D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1362" y="2007087"/>
              <a:ext cx="593407" cy="58791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A18961B9-E5D8-4A4B-A852-87FEB5302CD6}"/>
              </a:ext>
            </a:extLst>
          </p:cNvPr>
          <p:cNvGrpSpPr/>
          <p:nvPr/>
        </p:nvGrpSpPr>
        <p:grpSpPr>
          <a:xfrm>
            <a:off x="7440035" y="2311266"/>
            <a:ext cx="598266" cy="2928328"/>
            <a:chOff x="7858111" y="1945500"/>
            <a:chExt cx="593407" cy="2939560"/>
          </a:xfrm>
        </p:grpSpPr>
        <p:pic>
          <p:nvPicPr>
            <p:cNvPr id="67" name="Picture 2" descr="Image result for person icon">
              <a:extLst>
                <a:ext uri="{FF2B5EF4-FFF2-40B4-BE49-F238E27FC236}">
                  <a16:creationId xmlns:a16="http://schemas.microsoft.com/office/drawing/2014/main" xmlns="" id="{BE1FD529-BE9F-47FD-A7E3-3FF4F4FFF7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8111" y="1945500"/>
              <a:ext cx="593407" cy="587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2" descr="Image result for person icon">
              <a:extLst>
                <a:ext uri="{FF2B5EF4-FFF2-40B4-BE49-F238E27FC236}">
                  <a16:creationId xmlns:a16="http://schemas.microsoft.com/office/drawing/2014/main" xmlns="" id="{C345A1CC-4F54-4AA7-83EF-669437EC9A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8111" y="2532632"/>
              <a:ext cx="593407" cy="587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2" descr="Image result for person icon">
              <a:extLst>
                <a:ext uri="{FF2B5EF4-FFF2-40B4-BE49-F238E27FC236}">
                  <a16:creationId xmlns:a16="http://schemas.microsoft.com/office/drawing/2014/main" xmlns="" id="{83BBF67E-F483-4A2E-999C-B4D9541D27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8111" y="3121324"/>
              <a:ext cx="593407" cy="587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2" descr="Image result for person icon">
              <a:extLst>
                <a:ext uri="{FF2B5EF4-FFF2-40B4-BE49-F238E27FC236}">
                  <a16:creationId xmlns:a16="http://schemas.microsoft.com/office/drawing/2014/main" xmlns="" id="{BEC2A996-8EC8-42C1-A9FB-142412E236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8111" y="3709236"/>
              <a:ext cx="593407" cy="587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2" descr="Image result for person icon">
              <a:extLst>
                <a:ext uri="{FF2B5EF4-FFF2-40B4-BE49-F238E27FC236}">
                  <a16:creationId xmlns:a16="http://schemas.microsoft.com/office/drawing/2014/main" xmlns="" id="{E9D87E67-7C70-4330-A0AB-2B0F101C40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8111" y="4297148"/>
              <a:ext cx="593407" cy="587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xmlns="" id="{7E8F0A42-AB27-4FC3-A8D1-BF7A7C441F6D}"/>
              </a:ext>
            </a:extLst>
          </p:cNvPr>
          <p:cNvGrpSpPr/>
          <p:nvPr/>
        </p:nvGrpSpPr>
        <p:grpSpPr>
          <a:xfrm>
            <a:off x="8394050" y="2524270"/>
            <a:ext cx="1296237" cy="922383"/>
            <a:chOff x="8394050" y="2524270"/>
            <a:chExt cx="1296237" cy="922383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xmlns="" id="{BDF0E4CB-E882-4665-9553-A577D72D9802}"/>
                </a:ext>
              </a:extLst>
            </p:cNvPr>
            <p:cNvGrpSpPr/>
            <p:nvPr/>
          </p:nvGrpSpPr>
          <p:grpSpPr>
            <a:xfrm>
              <a:off x="8394050" y="2571275"/>
              <a:ext cx="1296237" cy="875378"/>
              <a:chOff x="8698750" y="3329126"/>
              <a:chExt cx="1285709" cy="758659"/>
            </a:xfrm>
          </p:grpSpPr>
          <p:cxnSp>
            <p:nvCxnSpPr>
              <p:cNvPr id="75" name="Straight Arrow Connector 74">
                <a:extLst>
                  <a:ext uri="{FF2B5EF4-FFF2-40B4-BE49-F238E27FC236}">
                    <a16:creationId xmlns:a16="http://schemas.microsoft.com/office/drawing/2014/main" xmlns="" id="{2EFDB79F-B962-4EDC-9750-BDCBF84BE638}"/>
                  </a:ext>
                </a:extLst>
              </p:cNvPr>
              <p:cNvCxnSpPr/>
              <p:nvPr/>
            </p:nvCxnSpPr>
            <p:spPr>
              <a:xfrm>
                <a:off x="9181599" y="3698168"/>
                <a:ext cx="802860" cy="1028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Arc 75">
                <a:extLst>
                  <a:ext uri="{FF2B5EF4-FFF2-40B4-BE49-F238E27FC236}">
                    <a16:creationId xmlns:a16="http://schemas.microsoft.com/office/drawing/2014/main" xmlns="" id="{ED651A4F-B6ED-43A9-81AE-8F09CE045485}"/>
                  </a:ext>
                </a:extLst>
              </p:cNvPr>
              <p:cNvSpPr/>
              <p:nvPr/>
            </p:nvSpPr>
            <p:spPr>
              <a:xfrm rot="5400000">
                <a:off x="8779430" y="3248446"/>
                <a:ext cx="758659" cy="920020"/>
              </a:xfrm>
              <a:prstGeom prst="arc">
                <a:avLst>
                  <a:gd name="adj1" fmla="val 16200000"/>
                  <a:gd name="adj2" fmla="val 1218557"/>
                </a:avLst>
              </a:prstGeom>
              <a:ln w="28575">
                <a:prstDash val="dash"/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1F645EB6-B88F-4AED-95FF-E1A45D204A0F}"/>
                </a:ext>
              </a:extLst>
            </p:cNvPr>
            <p:cNvSpPr txBox="1"/>
            <p:nvPr/>
          </p:nvSpPr>
          <p:spPr>
            <a:xfrm>
              <a:off x="8901113" y="2524270"/>
              <a:ext cx="7216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  <a:cs typeface="Arial" panose="020B0604020202020204" pitchFamily="34" charset="0"/>
                </a:rPr>
                <a:t>CD4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9576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Arial" panose="020B0604020202020204" pitchFamily="34" charset="0"/>
              </a:rPr>
              <a:t>Flat Funding over the Past Decade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  <a:latin typeface="+mj-lt"/>
            </a:endParaRPr>
          </a:p>
          <a:p>
            <a:endParaRPr lang="en-US" dirty="0">
              <a:solidFill>
                <a:schemeClr val="tx1"/>
              </a:solidFill>
              <a:latin typeface="+mj-lt"/>
            </a:endParaRPr>
          </a:p>
          <a:p>
            <a:endParaRPr lang="en-US" dirty="0">
              <a:solidFill>
                <a:schemeClr val="tx1"/>
              </a:solidFill>
              <a:latin typeface="+mj-lt"/>
            </a:endParaRPr>
          </a:p>
          <a:p>
            <a:endParaRPr lang="en-US" dirty="0">
              <a:solidFill>
                <a:schemeClr val="tx1"/>
              </a:solidFill>
              <a:latin typeface="+mj-lt"/>
            </a:endParaRPr>
          </a:p>
          <a:p>
            <a:endParaRPr lang="en-US" dirty="0">
              <a:solidFill>
                <a:schemeClr val="tx1"/>
              </a:solidFill>
              <a:latin typeface="+mj-lt"/>
            </a:endParaRPr>
          </a:p>
          <a:p>
            <a:endParaRPr lang="en-US" dirty="0">
              <a:solidFill>
                <a:schemeClr val="tx1"/>
              </a:solidFill>
              <a:latin typeface="+mj-lt"/>
            </a:endParaRPr>
          </a:p>
          <a:p>
            <a:endParaRPr lang="en-US" dirty="0"/>
          </a:p>
        </p:txBody>
      </p:sp>
      <p:pic>
        <p:nvPicPr>
          <p:cNvPr id="1028" name="Picture 4" descr="https://kaiserfamilyfoundation.files.wordpress.com/2016/07/kff-unaids-2016-report-figure-1.png">
            <a:extLst>
              <a:ext uri="{FF2B5EF4-FFF2-40B4-BE49-F238E27FC236}">
                <a16:creationId xmlns:a16="http://schemas.microsoft.com/office/drawing/2014/main" xmlns="" id="{3892F4B7-0804-4D72-A91D-B7AE204AD9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64" b="13245"/>
          <a:stretch/>
        </p:blipFill>
        <p:spPr bwMode="auto">
          <a:xfrm>
            <a:off x="1450878" y="1417638"/>
            <a:ext cx="9287068" cy="487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E92E00C-2795-4ABD-8E46-9263BFC63974}"/>
              </a:ext>
            </a:extLst>
          </p:cNvPr>
          <p:cNvSpPr txBox="1"/>
          <p:nvPr/>
        </p:nvSpPr>
        <p:spPr>
          <a:xfrm>
            <a:off x="455611" y="6126164"/>
            <a:ext cx="7543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Donor Government Disbursements for HIV, Kaiser Family Foundation 2017</a:t>
            </a:r>
          </a:p>
        </p:txBody>
      </p:sp>
    </p:spTree>
    <p:extLst>
      <p:ext uri="{BB962C8B-B14F-4D97-AF65-F5344CB8AC3E}">
        <p14:creationId xmlns:p14="http://schemas.microsoft.com/office/powerpoint/2010/main" val="566930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65008" y="363794"/>
            <a:ext cx="8901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400" dirty="0">
                <a:solidFill>
                  <a:schemeClr val="bg1"/>
                </a:solidFill>
              </a:rPr>
              <a:t>Scale Back?!</a:t>
            </a:r>
            <a:endParaRPr lang="en-US" sz="4400" kern="0" dirty="0">
              <a:solidFill>
                <a:srgbClr val="003399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9412" y="1600200"/>
            <a:ext cx="3216005" cy="4187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>
            <a:norm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49248" y="1452242"/>
            <a:ext cx="8364964" cy="4525963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“Provides sufficient resources to maintain current commitments and all current patient levels on HIV/AIDS treatment under the President’s Emergency Plan for AIDS Relief (PEPFAR) and maintains funding for malaria programs.”</a:t>
            </a:r>
          </a:p>
          <a:p>
            <a:endParaRPr lang="en-US" sz="200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Proposed cuts: 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PEPFAR 18%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Global Fund (GFATBM) 17%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$1 billion reduction to State, USAID, and CDC Global Health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A4B6E0E-F968-46F5-86B4-847F664AE1DA}"/>
              </a:ext>
            </a:extLst>
          </p:cNvPr>
          <p:cNvSpPr txBox="1"/>
          <p:nvPr/>
        </p:nvSpPr>
        <p:spPr>
          <a:xfrm>
            <a:off x="455611" y="6126164"/>
            <a:ext cx="7315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kern="0" dirty="0"/>
              <a:t>White House, Office of Management and Budget 2017</a:t>
            </a:r>
          </a:p>
        </p:txBody>
      </p:sp>
    </p:spTree>
    <p:extLst>
      <p:ext uri="{BB962C8B-B14F-4D97-AF65-F5344CB8AC3E}">
        <p14:creationId xmlns:p14="http://schemas.microsoft.com/office/powerpoint/2010/main" val="4204392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What is the best strategy to scale back and achieve budget cuts with the least impact on the epidemic and clinical outcomes?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We used a simulation modeling approach to evaluate the epidemiologic, clinical, and budgetary consequences of different HIV program scale back strategies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5611" y="6126164"/>
            <a:ext cx="5638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Walensky </a:t>
            </a:r>
            <a:r>
              <a:rPr lang="en-US" i="1" dirty="0"/>
              <a:t>et al</a:t>
            </a:r>
            <a:r>
              <a:rPr lang="en-US" dirty="0"/>
              <a:t> Ann </a:t>
            </a:r>
            <a:r>
              <a:rPr lang="en-US" dirty="0" err="1"/>
              <a:t>Int</a:t>
            </a:r>
            <a:r>
              <a:rPr lang="en-US" dirty="0"/>
              <a:t> Med 2017</a:t>
            </a:r>
          </a:p>
        </p:txBody>
      </p:sp>
    </p:spTree>
    <p:extLst>
      <p:ext uri="{BB962C8B-B14F-4D97-AF65-F5344CB8AC3E}">
        <p14:creationId xmlns:p14="http://schemas.microsoft.com/office/powerpoint/2010/main" val="4174878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Methods – CEPAC-I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We used the Cost-Effectiveness of Preventing AIDS Complications–International (CEPAC-I) microsimulation model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+mn-lt"/>
              </a:rPr>
              <a:t>Populated with trial and cohort data 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+mn-lt"/>
              </a:rPr>
              <a:t>Case studies: South Africa and Côte d’Ivoire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Model outcomes: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+mn-lt"/>
              </a:rPr>
              <a:t>Epidemiologic: 	Transmissions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+mn-lt"/>
              </a:rPr>
              <a:t>Clinical:		Deaths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+mn-lt"/>
              </a:rPr>
              <a:t>Budgetary:		$$ saved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8827A16-2C62-4E2E-97F4-72914C01A0D5}"/>
              </a:ext>
            </a:extLst>
          </p:cNvPr>
          <p:cNvSpPr txBox="1"/>
          <p:nvPr/>
        </p:nvSpPr>
        <p:spPr>
          <a:xfrm>
            <a:off x="455611" y="6126164"/>
            <a:ext cx="5638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Walensky </a:t>
            </a:r>
            <a:r>
              <a:rPr lang="en-US" i="1" dirty="0"/>
              <a:t>et al</a:t>
            </a:r>
            <a:r>
              <a:rPr lang="en-US" dirty="0"/>
              <a:t> Ann </a:t>
            </a:r>
            <a:r>
              <a:rPr lang="en-US" dirty="0" err="1"/>
              <a:t>Int</a:t>
            </a:r>
            <a:r>
              <a:rPr lang="en-US" dirty="0"/>
              <a:t> Med 2017</a:t>
            </a:r>
          </a:p>
        </p:txBody>
      </p:sp>
    </p:spTree>
    <p:extLst>
      <p:ext uri="{BB962C8B-B14F-4D97-AF65-F5344CB8AC3E}">
        <p14:creationId xmlns:p14="http://schemas.microsoft.com/office/powerpoint/2010/main" val="1285318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Current Scale Up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553CBBD3-02CF-4C86-9478-609DC74678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517923"/>
              </p:ext>
            </p:extLst>
          </p:nvPr>
        </p:nvGraphicFramePr>
        <p:xfrm>
          <a:off x="265113" y="1980884"/>
          <a:ext cx="11274552" cy="9513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23738">
                  <a:extLst>
                    <a:ext uri="{9D8B030D-6E8A-4147-A177-3AD203B41FA5}">
                      <a16:colId xmlns:a16="http://schemas.microsoft.com/office/drawing/2014/main" xmlns="" val="4292242749"/>
                    </a:ext>
                  </a:extLst>
                </a:gridCol>
                <a:gridCol w="7450814">
                  <a:extLst>
                    <a:ext uri="{9D8B030D-6E8A-4147-A177-3AD203B41FA5}">
                      <a16:colId xmlns:a16="http://schemas.microsoft.com/office/drawing/2014/main" xmlns="" val="223691729"/>
                    </a:ext>
                  </a:extLst>
                </a:gridCol>
              </a:tblGrid>
              <a:tr h="274544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/>
                        <a:t>Strategy</a:t>
                      </a:r>
                      <a:endParaRPr lang="en-US" sz="2400" b="1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/>
                        <a:t>Description</a:t>
                      </a:r>
                      <a:endParaRPr lang="en-US" sz="2400" b="1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38796964"/>
                  </a:ext>
                </a:extLst>
              </a:tr>
              <a:tr h="494179">
                <a:tc>
                  <a:txBody>
                    <a:bodyPr/>
                    <a:lstStyle/>
                    <a:p>
                      <a:r>
                        <a:rPr lang="en-US" sz="2400" dirty="0"/>
                        <a:t>Current Scale Up</a:t>
                      </a:r>
                      <a:endParaRPr lang="en-US" sz="2400" b="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Enhanced testing, linkage, treatment, and retention</a:t>
                      </a:r>
                      <a:endParaRPr lang="en-US" sz="2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71293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78A18A0-C3D5-47D4-BC7A-5F49B180A762}"/>
              </a:ext>
            </a:extLst>
          </p:cNvPr>
          <p:cNvSpPr txBox="1"/>
          <p:nvPr/>
        </p:nvSpPr>
        <p:spPr>
          <a:xfrm>
            <a:off x="455611" y="6126164"/>
            <a:ext cx="5638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Walensky </a:t>
            </a:r>
            <a:r>
              <a:rPr lang="en-US" i="1" dirty="0"/>
              <a:t>et al</a:t>
            </a:r>
            <a:r>
              <a:rPr lang="en-US" dirty="0"/>
              <a:t> Ann </a:t>
            </a:r>
            <a:r>
              <a:rPr lang="en-US" dirty="0" err="1"/>
              <a:t>Int</a:t>
            </a:r>
            <a:r>
              <a:rPr lang="en-US" dirty="0"/>
              <a:t> Med 2017</a:t>
            </a:r>
          </a:p>
        </p:txBody>
      </p:sp>
    </p:spTree>
    <p:extLst>
      <p:ext uri="{BB962C8B-B14F-4D97-AF65-F5344CB8AC3E}">
        <p14:creationId xmlns:p14="http://schemas.microsoft.com/office/powerpoint/2010/main" val="1649679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Six Scale Back Strategies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553CBBD3-02CF-4C86-9478-609DC74678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259262"/>
              </p:ext>
            </p:extLst>
          </p:nvPr>
        </p:nvGraphicFramePr>
        <p:xfrm>
          <a:off x="265113" y="1980884"/>
          <a:ext cx="11274552" cy="37685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23738">
                  <a:extLst>
                    <a:ext uri="{9D8B030D-6E8A-4147-A177-3AD203B41FA5}">
                      <a16:colId xmlns:a16="http://schemas.microsoft.com/office/drawing/2014/main" xmlns="" val="4292242749"/>
                    </a:ext>
                  </a:extLst>
                </a:gridCol>
                <a:gridCol w="7450814">
                  <a:extLst>
                    <a:ext uri="{9D8B030D-6E8A-4147-A177-3AD203B41FA5}">
                      <a16:colId xmlns:a16="http://schemas.microsoft.com/office/drawing/2014/main" xmlns="" val="223691729"/>
                    </a:ext>
                  </a:extLst>
                </a:gridCol>
              </a:tblGrid>
              <a:tr h="274544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/>
                        <a:t>Strategy</a:t>
                      </a:r>
                      <a:endParaRPr lang="en-US" sz="2400" b="1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/>
                        <a:t>Description</a:t>
                      </a:r>
                      <a:endParaRPr lang="en-US" sz="2400" b="1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38796964"/>
                  </a:ext>
                </a:extLst>
              </a:tr>
              <a:tr h="494179">
                <a:tc>
                  <a:txBody>
                    <a:bodyPr/>
                    <a:lstStyle/>
                    <a:p>
                      <a:r>
                        <a:rPr lang="en-US" sz="2400" dirty="0"/>
                        <a:t>Current Scale Up</a:t>
                      </a:r>
                      <a:endParaRPr lang="en-US" sz="2400" b="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Enhanced testing, linkage, treatment, and retention</a:t>
                      </a:r>
                      <a:endParaRPr lang="en-US" sz="2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712930"/>
                  </a:ext>
                </a:extLst>
              </a:tr>
              <a:tr h="274544">
                <a:tc>
                  <a:txBody>
                    <a:bodyPr/>
                    <a:lstStyle/>
                    <a:p>
                      <a:r>
                        <a:rPr lang="en-US" sz="2400" dirty="0"/>
                        <a:t>1. No New ART</a:t>
                      </a:r>
                      <a:endParaRPr lang="en-US" sz="2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Ongoing care only for established patients</a:t>
                      </a:r>
                      <a:endParaRPr lang="en-US" sz="2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68751242"/>
                  </a:ext>
                </a:extLst>
              </a:tr>
              <a:tr h="390281">
                <a:tc>
                  <a:txBody>
                    <a:bodyPr/>
                    <a:lstStyle/>
                    <a:p>
                      <a:r>
                        <a:rPr lang="en-US" sz="2400" dirty="0"/>
                        <a:t>2. Late Presentation</a:t>
                      </a:r>
                      <a:endParaRPr lang="en-US" sz="2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Reduced testing, so patients present at low CD4</a:t>
                      </a:r>
                      <a:endParaRPr lang="en-US" sz="2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80677804"/>
                  </a:ext>
                </a:extLst>
              </a:tr>
              <a:tr h="420221">
                <a:tc>
                  <a:txBody>
                    <a:bodyPr/>
                    <a:lstStyle/>
                    <a:p>
                      <a:r>
                        <a:rPr lang="en-US" sz="2400" dirty="0"/>
                        <a:t>3. Reduced ART Eligibility </a:t>
                      </a:r>
                      <a:endParaRPr lang="en-US" sz="2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ART initiated only when CD4 &lt;350 cells/µL</a:t>
                      </a:r>
                      <a:endParaRPr lang="en-US" sz="2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08361442"/>
                  </a:ext>
                </a:extLst>
              </a:tr>
              <a:tr h="494179">
                <a:tc>
                  <a:txBody>
                    <a:bodyPr/>
                    <a:lstStyle/>
                    <a:p>
                      <a:r>
                        <a:rPr lang="en-US" sz="2400" dirty="0"/>
                        <a:t>4. Reduced Retention</a:t>
                      </a:r>
                      <a:endParaRPr lang="en-US" sz="2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84% now, decreasing to 70% at 5 years</a:t>
                      </a:r>
                      <a:endParaRPr lang="en-US" sz="2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07347180"/>
                  </a:ext>
                </a:extLst>
              </a:tr>
              <a:tr h="494179">
                <a:tc>
                  <a:txBody>
                    <a:bodyPr/>
                    <a:lstStyle/>
                    <a:p>
                      <a:r>
                        <a:rPr lang="en-US" sz="2400" dirty="0"/>
                        <a:t>5. No VL Monitoring</a:t>
                      </a:r>
                      <a:endParaRPr lang="en-US" sz="2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CD4 monitoring only</a:t>
                      </a:r>
                      <a:endParaRPr lang="en-US" sz="2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98355217"/>
                  </a:ext>
                </a:extLst>
              </a:tr>
              <a:tr h="422463">
                <a:tc>
                  <a:txBody>
                    <a:bodyPr/>
                    <a:lstStyle/>
                    <a:p>
                      <a:r>
                        <a:rPr lang="en-US" sz="2400" dirty="0"/>
                        <a:t>6. No 2</a:t>
                      </a:r>
                      <a:r>
                        <a:rPr lang="en-US" sz="2400" baseline="30000" dirty="0"/>
                        <a:t>nd</a:t>
                      </a:r>
                      <a:r>
                        <a:rPr lang="en-US" sz="2400" dirty="0"/>
                        <a:t>-line ART</a:t>
                      </a:r>
                      <a:endParaRPr lang="en-US" sz="2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One ART regimen only</a:t>
                      </a:r>
                      <a:endParaRPr lang="en-US" sz="2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6011708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78A18A0-C3D5-47D4-BC7A-5F49B180A762}"/>
              </a:ext>
            </a:extLst>
          </p:cNvPr>
          <p:cNvSpPr txBox="1"/>
          <p:nvPr/>
        </p:nvSpPr>
        <p:spPr>
          <a:xfrm>
            <a:off x="455611" y="6126164"/>
            <a:ext cx="5638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Walensky </a:t>
            </a:r>
            <a:r>
              <a:rPr lang="en-US" i="1" dirty="0"/>
              <a:t>et al</a:t>
            </a:r>
            <a:r>
              <a:rPr lang="en-US" dirty="0"/>
              <a:t> Ann </a:t>
            </a:r>
            <a:r>
              <a:rPr lang="en-US" dirty="0" err="1"/>
              <a:t>Int</a:t>
            </a:r>
            <a:r>
              <a:rPr lang="en-US" dirty="0"/>
              <a:t> Med 2017</a:t>
            </a:r>
          </a:p>
        </p:txBody>
      </p:sp>
      <p:sp>
        <p:nvSpPr>
          <p:cNvPr id="8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265112" y="1395717"/>
            <a:ext cx="11772900" cy="15311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FF0000"/>
                </a:solidFill>
                <a:latin typeface="+mn-lt"/>
              </a:rPr>
              <a:t>**Assumption: </a:t>
            </a:r>
            <a:r>
              <a:rPr lang="en-US" sz="2600" dirty="0">
                <a:solidFill>
                  <a:srgbClr val="FF0000"/>
                </a:solidFill>
                <a:latin typeface="+mn-lt"/>
              </a:rPr>
              <a:t>commitments to patients already receiving HIV care would continue** </a:t>
            </a:r>
          </a:p>
        </p:txBody>
      </p:sp>
    </p:spTree>
    <p:extLst>
      <p:ext uri="{BB962C8B-B14F-4D97-AF65-F5344CB8AC3E}">
        <p14:creationId xmlns:p14="http://schemas.microsoft.com/office/powerpoint/2010/main" val="2508799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ICAP Power Point Template 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ue Banner w/ Logo">
  <a:themeElements>
    <a:clrScheme name="Custom 1">
      <a:dk1>
        <a:sysClr val="windowText" lastClr="000000"/>
      </a:dk1>
      <a:lt1>
        <a:sysClr val="window" lastClr="FFFFFF"/>
      </a:lt1>
      <a:dk2>
        <a:srgbClr val="1E428A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lue Banner w/o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White Slide w/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White Slide w/o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ICAP Power Point Template 2015</Template>
  <TotalTime>2592</TotalTime>
  <Words>1883</Words>
  <Application>Microsoft Macintosh PowerPoint</Application>
  <PresentationFormat>Custom</PresentationFormat>
  <Paragraphs>503</Paragraphs>
  <Slides>33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ICAP Power Point Template 2015</vt:lpstr>
      <vt:lpstr>Blue Banner w/ Logo</vt:lpstr>
      <vt:lpstr>Blue Banner w/o Logo</vt:lpstr>
      <vt:lpstr>White Slide w/Logo</vt:lpstr>
      <vt:lpstr>White Slide w/o logo</vt:lpstr>
      <vt:lpstr>Do Less Harm:  Evaluation of Programmatic Options  in the Face of Reduced Foreign Aid</vt:lpstr>
      <vt:lpstr>Disclosures</vt:lpstr>
      <vt:lpstr>Scale Up Success</vt:lpstr>
      <vt:lpstr>Flat Funding over the Past Decade</vt:lpstr>
      <vt:lpstr>PowerPoint Presentation</vt:lpstr>
      <vt:lpstr>Objective</vt:lpstr>
      <vt:lpstr>Methods – CEPAC-I Model</vt:lpstr>
      <vt:lpstr>Current Scale Up</vt:lpstr>
      <vt:lpstr>Six Scale Back Strategies</vt:lpstr>
      <vt:lpstr>South Africa: Projected Outcomes at 10 Years</vt:lpstr>
      <vt:lpstr>South Africa: Projected Outcomes at 10 Years</vt:lpstr>
      <vt:lpstr>South Africa: Projected Outcomes at 10 Years</vt:lpstr>
      <vt:lpstr>South Africa: Projected Outcomes at 10 Years</vt:lpstr>
      <vt:lpstr>South Africa: Projected Outcomes at 10 Years</vt:lpstr>
      <vt:lpstr>Scale Back Strategies in Combination</vt:lpstr>
      <vt:lpstr>Reducing Both ART Eligibility and Retention</vt:lpstr>
      <vt:lpstr>Late Presentation and Reduced ART Eligibility</vt:lpstr>
      <vt:lpstr>No VL Monitoring and No 2nd-line ART</vt:lpstr>
      <vt:lpstr>Impact Will Differ Among Recipient Nations</vt:lpstr>
      <vt:lpstr>Projected $ Per Year of Life Lost</vt:lpstr>
      <vt:lpstr>Conclusions</vt:lpstr>
      <vt:lpstr>Thank You</vt:lpstr>
      <vt:lpstr>Supplementary Slides</vt:lpstr>
      <vt:lpstr>Cascade of Care</vt:lpstr>
      <vt:lpstr>Strategy 1 – No New ART</vt:lpstr>
      <vt:lpstr>Strategy 2 – Late Presentation</vt:lpstr>
      <vt:lpstr>Strategy 3 – Reduced ART Eligibility </vt:lpstr>
      <vt:lpstr>Strategy 4 – Reduced Retention</vt:lpstr>
      <vt:lpstr>Strategy 5 – No VL Monitoring</vt:lpstr>
      <vt:lpstr>Strategy 6 – No 2nd-line ART</vt:lpstr>
      <vt:lpstr>Reducing Both ART Eligibility and Retention</vt:lpstr>
      <vt:lpstr>Late Presentation and Reduced ART Eligibility</vt:lpstr>
      <vt:lpstr>No VL Monitoring and No 2nd-line ART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Bell, Alexandra E.</dc:creator>
  <cp:lastModifiedBy>Emily Hyle</cp:lastModifiedBy>
  <cp:revision>127</cp:revision>
  <cp:lastPrinted>2018-07-15T21:07:40Z</cp:lastPrinted>
  <dcterms:created xsi:type="dcterms:W3CDTF">2017-02-03T16:50:07Z</dcterms:created>
  <dcterms:modified xsi:type="dcterms:W3CDTF">2018-07-24T07:40:57Z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